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87" r:id="rId3"/>
    <p:sldId id="260" r:id="rId4"/>
    <p:sldId id="258" r:id="rId5"/>
    <p:sldId id="259"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4" r:id="rId19"/>
    <p:sldId id="276" r:id="rId20"/>
    <p:sldId id="275" r:id="rId21"/>
    <p:sldId id="277" r:id="rId22"/>
    <p:sldId id="278" r:id="rId23"/>
    <p:sldId id="279" r:id="rId24"/>
    <p:sldId id="280" r:id="rId25"/>
    <p:sldId id="281" r:id="rId26"/>
    <p:sldId id="283" r:id="rId27"/>
    <p:sldId id="282" r:id="rId28"/>
    <p:sldId id="284" r:id="rId29"/>
    <p:sldId id="285" r:id="rId30"/>
    <p:sldId id="286" r:id="rId31"/>
    <p:sldId id="288" r:id="rId32"/>
    <p:sldId id="289" r:id="rId33"/>
    <p:sldId id="290" r:id="rId34"/>
    <p:sldId id="297" r:id="rId35"/>
    <p:sldId id="298" r:id="rId36"/>
    <p:sldId id="291" r:id="rId37"/>
    <p:sldId id="292" r:id="rId38"/>
    <p:sldId id="293" r:id="rId39"/>
    <p:sldId id="294" r:id="rId40"/>
    <p:sldId id="295" r:id="rId41"/>
    <p:sldId id="296"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268E6-F0FC-47D6-94A5-372457793E77}" type="doc">
      <dgm:prSet loTypeId="urn:microsoft.com/office/officeart/2005/8/layout/balance1" loCatId="relationship" qsTypeId="urn:microsoft.com/office/officeart/2005/8/quickstyle/3d2" qsCatId="3D" csTypeId="urn:microsoft.com/office/officeart/2005/8/colors/accent0_3" csCatId="mainScheme" phldr="1"/>
      <dgm:spPr/>
      <dgm:t>
        <a:bodyPr/>
        <a:lstStyle/>
        <a:p>
          <a:endParaRPr lang="el-GR"/>
        </a:p>
      </dgm:t>
    </dgm:pt>
    <dgm:pt modelId="{41E00E0C-0ADC-427D-B27F-9951C82B92C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dirty="0" smtClean="0"/>
            <a:t>More MI</a:t>
          </a:r>
          <a:endParaRPr lang="el-GR" dirty="0"/>
        </a:p>
      </dgm:t>
    </dgm:pt>
    <dgm:pt modelId="{83EDF18E-B7D2-4FC1-A10C-A9706B19E39F}" type="parTrans" cxnId="{182C7E56-E5D6-4F38-8650-3E90D8DC429D}">
      <dgm:prSet/>
      <dgm:spPr/>
      <dgm:t>
        <a:bodyPr/>
        <a:lstStyle/>
        <a:p>
          <a:endParaRPr lang="el-GR"/>
        </a:p>
      </dgm:t>
    </dgm:pt>
    <dgm:pt modelId="{40DD4CBD-25EF-476E-B190-E12E6628C690}" type="sibTrans" cxnId="{182C7E56-E5D6-4F38-8650-3E90D8DC429D}">
      <dgm:prSet/>
      <dgm:spPr/>
      <dgm:t>
        <a:bodyPr/>
        <a:lstStyle/>
        <a:p>
          <a:endParaRPr lang="el-GR"/>
        </a:p>
      </dgm:t>
    </dgm:pt>
    <dgm:pt modelId="{7E768A54-19BE-478E-9B9B-1096C6F3964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dirty="0" smtClean="0"/>
            <a:t>?More CVA</a:t>
          </a:r>
          <a:endParaRPr lang="el-GR" dirty="0"/>
        </a:p>
      </dgm:t>
    </dgm:pt>
    <dgm:pt modelId="{FCC30B7E-135D-4B1D-8BF0-C57A057D5011}" type="parTrans" cxnId="{4AD58957-6BEA-4E17-9578-D22A3DECA17F}">
      <dgm:prSet/>
      <dgm:spPr/>
      <dgm:t>
        <a:bodyPr/>
        <a:lstStyle/>
        <a:p>
          <a:endParaRPr lang="el-GR"/>
        </a:p>
      </dgm:t>
    </dgm:pt>
    <dgm:pt modelId="{8249F2FA-DF15-4A65-A2E2-CFE5E3CC1780}" type="sibTrans" cxnId="{4AD58957-6BEA-4E17-9578-D22A3DECA17F}">
      <dgm:prSet/>
      <dgm:spPr/>
      <dgm:t>
        <a:bodyPr/>
        <a:lstStyle/>
        <a:p>
          <a:endParaRPr lang="el-GR"/>
        </a:p>
      </dgm:t>
    </dgm:pt>
    <dgm:pt modelId="{159B8C70-9532-4511-9C12-3A26E59CD9B5}">
      <dgm:prSet phldrT="[Text]"/>
      <dgm:spPr/>
      <dgm:t>
        <a:bodyPr/>
        <a:lstStyle/>
        <a:p>
          <a:r>
            <a:rPr lang="en-GB" dirty="0" smtClean="0"/>
            <a:t>No Aspirin</a:t>
          </a:r>
          <a:endParaRPr lang="el-GR" dirty="0"/>
        </a:p>
      </dgm:t>
    </dgm:pt>
    <dgm:pt modelId="{43F7B38B-FEC2-4F36-BBFD-F8F781796F87}" type="sibTrans" cxnId="{8812AE8A-C421-4DB5-81AE-5E96289278BD}">
      <dgm:prSet/>
      <dgm:spPr/>
      <dgm:t>
        <a:bodyPr/>
        <a:lstStyle/>
        <a:p>
          <a:endParaRPr lang="el-GR"/>
        </a:p>
      </dgm:t>
    </dgm:pt>
    <dgm:pt modelId="{97D41318-7CCE-4CAA-BF97-C3D88A9A06D0}" type="parTrans" cxnId="{8812AE8A-C421-4DB5-81AE-5E96289278BD}">
      <dgm:prSet/>
      <dgm:spPr/>
      <dgm:t>
        <a:bodyPr/>
        <a:lstStyle/>
        <a:p>
          <a:endParaRPr lang="el-GR"/>
        </a:p>
      </dgm:t>
    </dgm:pt>
    <dgm:pt modelId="{6E08C965-D248-4A2A-9A89-BA4D0CF67CD1}">
      <dgm:prSet phldrT="[Text]"/>
      <dgm:spPr/>
      <dgm:t>
        <a:bodyPr/>
        <a:lstStyle/>
        <a:p>
          <a:r>
            <a:rPr lang="en-GB" dirty="0" smtClean="0"/>
            <a:t>Less MI</a:t>
          </a:r>
          <a:endParaRPr lang="el-GR" dirty="0"/>
        </a:p>
      </dgm:t>
    </dgm:pt>
    <dgm:pt modelId="{F9E18195-1B85-4E81-BF4A-D8F07F09D97F}" type="sibTrans" cxnId="{7414C6E5-09C4-4DA5-9AD8-F3AEE8A52063}">
      <dgm:prSet/>
      <dgm:spPr/>
      <dgm:t>
        <a:bodyPr/>
        <a:lstStyle/>
        <a:p>
          <a:endParaRPr lang="el-GR"/>
        </a:p>
      </dgm:t>
    </dgm:pt>
    <dgm:pt modelId="{C750519E-C611-4356-BF2C-AD3284C07D30}" type="parTrans" cxnId="{7414C6E5-09C4-4DA5-9AD8-F3AEE8A52063}">
      <dgm:prSet/>
      <dgm:spPr/>
      <dgm:t>
        <a:bodyPr/>
        <a:lstStyle/>
        <a:p>
          <a:endParaRPr lang="el-GR"/>
        </a:p>
      </dgm:t>
    </dgm:pt>
    <dgm:pt modelId="{B298F440-8690-4BB3-BBAB-728C2D23FAEF}">
      <dgm:prSet phldrT="[Text]"/>
      <dgm:spPr/>
      <dgm:t>
        <a:bodyPr/>
        <a:lstStyle/>
        <a:p>
          <a:r>
            <a:rPr lang="en-GB" dirty="0" smtClean="0"/>
            <a:t>Aspirin</a:t>
          </a:r>
          <a:endParaRPr lang="el-GR" dirty="0"/>
        </a:p>
      </dgm:t>
    </dgm:pt>
    <dgm:pt modelId="{D91FC6D9-EA25-4352-ADE8-468452E81132}" type="sibTrans" cxnId="{979495AE-1F05-45F9-99A8-91557E21DAD2}">
      <dgm:prSet/>
      <dgm:spPr/>
      <dgm:t>
        <a:bodyPr/>
        <a:lstStyle/>
        <a:p>
          <a:endParaRPr lang="el-GR"/>
        </a:p>
      </dgm:t>
    </dgm:pt>
    <dgm:pt modelId="{E1B02F33-9ECC-4ACC-861A-2EC1C0A87249}" type="parTrans" cxnId="{979495AE-1F05-45F9-99A8-91557E21DAD2}">
      <dgm:prSet/>
      <dgm:spPr/>
      <dgm:t>
        <a:bodyPr/>
        <a:lstStyle/>
        <a:p>
          <a:endParaRPr lang="el-GR"/>
        </a:p>
      </dgm:t>
    </dgm:pt>
    <dgm:pt modelId="{4DE7977E-E65B-4EBC-AA09-85A499DCC962}">
      <dgm:prSet phldrT="[Text]"/>
      <dgm:spPr/>
      <dgm:t>
        <a:bodyPr/>
        <a:lstStyle/>
        <a:p>
          <a:r>
            <a:rPr lang="en-GB" dirty="0" smtClean="0"/>
            <a:t>?Less CVA</a:t>
          </a:r>
          <a:endParaRPr lang="el-GR" dirty="0"/>
        </a:p>
      </dgm:t>
    </dgm:pt>
    <dgm:pt modelId="{5F9B5814-DFC9-46F3-9CD3-3A7F722A6B80}" type="parTrans" cxnId="{150D4864-0F5A-4C3E-B866-D09404B2B380}">
      <dgm:prSet/>
      <dgm:spPr/>
      <dgm:t>
        <a:bodyPr/>
        <a:lstStyle/>
        <a:p>
          <a:endParaRPr lang="el-GR"/>
        </a:p>
      </dgm:t>
    </dgm:pt>
    <dgm:pt modelId="{8DD36297-834B-4AF2-86EA-70E86C6D8A36}" type="sibTrans" cxnId="{150D4864-0F5A-4C3E-B866-D09404B2B380}">
      <dgm:prSet/>
      <dgm:spPr/>
      <dgm:t>
        <a:bodyPr/>
        <a:lstStyle/>
        <a:p>
          <a:endParaRPr lang="el-GR"/>
        </a:p>
      </dgm:t>
    </dgm:pt>
    <dgm:pt modelId="{7CEBD9A7-BB91-422A-934B-5B4FA185528D}">
      <dgm:prSet phldrT="[Text]"/>
      <dgm:spPr/>
      <dgm:t>
        <a:bodyPr/>
        <a:lstStyle/>
        <a:p>
          <a:r>
            <a:rPr lang="en-GB" dirty="0" smtClean="0"/>
            <a:t>?Less CV deaths</a:t>
          </a:r>
          <a:endParaRPr lang="el-GR" dirty="0"/>
        </a:p>
      </dgm:t>
    </dgm:pt>
    <dgm:pt modelId="{B9F12764-A5E8-405B-AA52-E18AF7FE3E2A}" type="parTrans" cxnId="{5D1C3788-0492-4B01-A7B7-7001EF316FB9}">
      <dgm:prSet/>
      <dgm:spPr/>
      <dgm:t>
        <a:bodyPr/>
        <a:lstStyle/>
        <a:p>
          <a:endParaRPr lang="el-GR"/>
        </a:p>
      </dgm:t>
    </dgm:pt>
    <dgm:pt modelId="{BACA1A66-A688-412D-930B-4E934D5D45F4}" type="sibTrans" cxnId="{5D1C3788-0492-4B01-A7B7-7001EF316FB9}">
      <dgm:prSet/>
      <dgm:spPr/>
      <dgm:t>
        <a:bodyPr/>
        <a:lstStyle/>
        <a:p>
          <a:endParaRPr lang="el-GR"/>
        </a:p>
      </dgm:t>
    </dgm:pt>
    <dgm:pt modelId="{E70D47FC-8C21-4677-9E55-6A387C46945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dirty="0" smtClean="0"/>
            <a:t>More bleeding</a:t>
          </a:r>
          <a:endParaRPr lang="el-GR" dirty="0"/>
        </a:p>
      </dgm:t>
    </dgm:pt>
    <dgm:pt modelId="{75EA752B-D746-4FCD-B364-0EAFF5A6430B}" type="parTrans" cxnId="{49A06D5C-F4A6-4480-8FDC-CDF06B792504}">
      <dgm:prSet/>
      <dgm:spPr/>
      <dgm:t>
        <a:bodyPr/>
        <a:lstStyle/>
        <a:p>
          <a:endParaRPr lang="el-GR"/>
        </a:p>
      </dgm:t>
    </dgm:pt>
    <dgm:pt modelId="{7974631C-FE5A-40E0-947C-A0DFC7B5B429}" type="sibTrans" cxnId="{49A06D5C-F4A6-4480-8FDC-CDF06B792504}">
      <dgm:prSet/>
      <dgm:spPr/>
      <dgm:t>
        <a:bodyPr/>
        <a:lstStyle/>
        <a:p>
          <a:endParaRPr lang="el-GR"/>
        </a:p>
      </dgm:t>
    </dgm:pt>
    <dgm:pt modelId="{35CB7AAA-64A4-425D-9828-30FD72050F39}">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dirty="0" smtClean="0"/>
            <a:t>?More CV death</a:t>
          </a:r>
          <a:endParaRPr lang="el-GR" dirty="0"/>
        </a:p>
      </dgm:t>
    </dgm:pt>
    <dgm:pt modelId="{65E680B3-BFFA-463C-A7C3-8E0428156BB2}" type="parTrans" cxnId="{04ADC459-BB97-4748-BC91-FBF0ABD982D1}">
      <dgm:prSet/>
      <dgm:spPr/>
      <dgm:t>
        <a:bodyPr/>
        <a:lstStyle/>
        <a:p>
          <a:endParaRPr lang="el-GR"/>
        </a:p>
      </dgm:t>
    </dgm:pt>
    <dgm:pt modelId="{76EFFB3A-B508-47C0-866F-C7DB788BC150}" type="sibTrans" cxnId="{04ADC459-BB97-4748-BC91-FBF0ABD982D1}">
      <dgm:prSet/>
      <dgm:spPr/>
      <dgm:t>
        <a:bodyPr/>
        <a:lstStyle/>
        <a:p>
          <a:endParaRPr lang="el-GR"/>
        </a:p>
      </dgm:t>
    </dgm:pt>
    <dgm:pt modelId="{A93EC9ED-9613-4389-8FD0-AE7A0FD75B30}">
      <dgm:prSet phldrT="[Text]"/>
      <dgm:spPr/>
      <dgm:t>
        <a:bodyPr/>
        <a:lstStyle/>
        <a:p>
          <a:r>
            <a:rPr lang="en-GB" dirty="0" smtClean="0"/>
            <a:t>Less bleeding</a:t>
          </a:r>
          <a:endParaRPr lang="el-GR" dirty="0"/>
        </a:p>
      </dgm:t>
    </dgm:pt>
    <dgm:pt modelId="{2E729629-6C9F-401A-ACF9-3F0A80570320}" type="parTrans" cxnId="{E5ED9CB2-CCBC-434C-82F6-5535E76D7DFD}">
      <dgm:prSet/>
      <dgm:spPr/>
      <dgm:t>
        <a:bodyPr/>
        <a:lstStyle/>
        <a:p>
          <a:endParaRPr lang="el-GR"/>
        </a:p>
      </dgm:t>
    </dgm:pt>
    <dgm:pt modelId="{5221B328-FB3A-45B2-8B1B-2A9305924DD4}" type="sibTrans" cxnId="{E5ED9CB2-CCBC-434C-82F6-5535E76D7DFD}">
      <dgm:prSet/>
      <dgm:spPr/>
      <dgm:t>
        <a:bodyPr/>
        <a:lstStyle/>
        <a:p>
          <a:endParaRPr lang="el-GR"/>
        </a:p>
      </dgm:t>
    </dgm:pt>
    <dgm:pt modelId="{B4FA015D-2AB0-4A65-8DF9-D78DB5D28642}" type="pres">
      <dgm:prSet presAssocID="{8EA268E6-F0FC-47D6-94A5-372457793E77}" presName="outerComposite" presStyleCnt="0">
        <dgm:presLayoutVars>
          <dgm:chMax val="2"/>
          <dgm:animLvl val="lvl"/>
          <dgm:resizeHandles val="exact"/>
        </dgm:presLayoutVars>
      </dgm:prSet>
      <dgm:spPr/>
      <dgm:t>
        <a:bodyPr/>
        <a:lstStyle/>
        <a:p>
          <a:endParaRPr lang="el-GR"/>
        </a:p>
      </dgm:t>
    </dgm:pt>
    <dgm:pt modelId="{8C0EBB4F-A13C-4DA5-9040-E71F875B6177}" type="pres">
      <dgm:prSet presAssocID="{8EA268E6-F0FC-47D6-94A5-372457793E77}" presName="dummyMaxCanvas" presStyleCnt="0"/>
      <dgm:spPr/>
    </dgm:pt>
    <dgm:pt modelId="{7FFE8270-4480-4654-9303-49C64EDFB222}" type="pres">
      <dgm:prSet presAssocID="{8EA268E6-F0FC-47D6-94A5-372457793E77}" presName="parentComposite" presStyleCnt="0"/>
      <dgm:spPr/>
    </dgm:pt>
    <dgm:pt modelId="{2C4E51B3-0DD9-4D70-9C26-E5F6420DD25A}" type="pres">
      <dgm:prSet presAssocID="{8EA268E6-F0FC-47D6-94A5-372457793E77}" presName="parent1" presStyleLbl="alignAccFollowNode1" presStyleIdx="0" presStyleCnt="4">
        <dgm:presLayoutVars>
          <dgm:chMax val="4"/>
        </dgm:presLayoutVars>
      </dgm:prSet>
      <dgm:spPr/>
      <dgm:t>
        <a:bodyPr/>
        <a:lstStyle/>
        <a:p>
          <a:endParaRPr lang="el-GR"/>
        </a:p>
      </dgm:t>
    </dgm:pt>
    <dgm:pt modelId="{5BAFB59F-84D7-4776-8097-2ECED55094F1}" type="pres">
      <dgm:prSet presAssocID="{8EA268E6-F0FC-47D6-94A5-372457793E77}" presName="parent2" presStyleLbl="alignAccFollowNode1" presStyleIdx="1" presStyleCnt="4">
        <dgm:presLayoutVars>
          <dgm:chMax val="4"/>
        </dgm:presLayoutVars>
      </dgm:prSet>
      <dgm:spPr/>
      <dgm:t>
        <a:bodyPr/>
        <a:lstStyle/>
        <a:p>
          <a:endParaRPr lang="el-GR"/>
        </a:p>
      </dgm:t>
    </dgm:pt>
    <dgm:pt modelId="{A2E447F9-1DF7-40E4-8E9E-6639A80CF38F}" type="pres">
      <dgm:prSet presAssocID="{8EA268E6-F0FC-47D6-94A5-372457793E77}" presName="childrenComposite" presStyleCnt="0"/>
      <dgm:spPr/>
    </dgm:pt>
    <dgm:pt modelId="{FB376DBA-E9A3-4C00-A100-C99D7CA1EE55}" type="pres">
      <dgm:prSet presAssocID="{8EA268E6-F0FC-47D6-94A5-372457793E77}" presName="dummyMaxCanvas_ChildArea" presStyleCnt="0"/>
      <dgm:spPr/>
    </dgm:pt>
    <dgm:pt modelId="{7E125934-B3E7-43A9-BB93-36875F4C9182}" type="pres">
      <dgm:prSet presAssocID="{8EA268E6-F0FC-47D6-94A5-372457793E77}" presName="fulcrum" presStyleLbl="alignAccFollowNode1" presStyleIdx="2" presStyleCnt="4"/>
      <dgm:spPr/>
    </dgm:pt>
    <dgm:pt modelId="{DE0BAC66-55BE-46FF-B08A-7A027EC2C325}" type="pres">
      <dgm:prSet presAssocID="{8EA268E6-F0FC-47D6-94A5-372457793E77}" presName="balance_44" presStyleLbl="alignAccFollowNode1" presStyleIdx="3" presStyleCnt="4">
        <dgm:presLayoutVars>
          <dgm:bulletEnabled val="1"/>
        </dgm:presLayoutVars>
      </dgm:prSet>
      <dgm:spPr/>
    </dgm:pt>
    <dgm:pt modelId="{8FDBA926-6B18-4867-A339-9538615AD6FF}" type="pres">
      <dgm:prSet presAssocID="{8EA268E6-F0FC-47D6-94A5-372457793E77}" presName="right_44_1" presStyleLbl="node1" presStyleIdx="0" presStyleCnt="8">
        <dgm:presLayoutVars>
          <dgm:bulletEnabled val="1"/>
        </dgm:presLayoutVars>
      </dgm:prSet>
      <dgm:spPr/>
      <dgm:t>
        <a:bodyPr/>
        <a:lstStyle/>
        <a:p>
          <a:endParaRPr lang="el-GR"/>
        </a:p>
      </dgm:t>
    </dgm:pt>
    <dgm:pt modelId="{BC4CEB17-ECC8-4CB5-B9B2-68339E421DC4}" type="pres">
      <dgm:prSet presAssocID="{8EA268E6-F0FC-47D6-94A5-372457793E77}" presName="right_44_2" presStyleLbl="node1" presStyleIdx="1" presStyleCnt="8">
        <dgm:presLayoutVars>
          <dgm:bulletEnabled val="1"/>
        </dgm:presLayoutVars>
      </dgm:prSet>
      <dgm:spPr/>
      <dgm:t>
        <a:bodyPr/>
        <a:lstStyle/>
        <a:p>
          <a:endParaRPr lang="el-GR"/>
        </a:p>
      </dgm:t>
    </dgm:pt>
    <dgm:pt modelId="{72692C7E-C669-4A2A-BC37-B6D74C673130}" type="pres">
      <dgm:prSet presAssocID="{8EA268E6-F0FC-47D6-94A5-372457793E77}" presName="right_44_3" presStyleLbl="node1" presStyleIdx="2" presStyleCnt="8">
        <dgm:presLayoutVars>
          <dgm:bulletEnabled val="1"/>
        </dgm:presLayoutVars>
      </dgm:prSet>
      <dgm:spPr/>
      <dgm:t>
        <a:bodyPr/>
        <a:lstStyle/>
        <a:p>
          <a:endParaRPr lang="el-GR"/>
        </a:p>
      </dgm:t>
    </dgm:pt>
    <dgm:pt modelId="{70C8F508-9037-4FBA-834E-42C79BAA157A}" type="pres">
      <dgm:prSet presAssocID="{8EA268E6-F0FC-47D6-94A5-372457793E77}" presName="right_44_4" presStyleLbl="node1" presStyleIdx="3" presStyleCnt="8">
        <dgm:presLayoutVars>
          <dgm:bulletEnabled val="1"/>
        </dgm:presLayoutVars>
      </dgm:prSet>
      <dgm:spPr/>
      <dgm:t>
        <a:bodyPr/>
        <a:lstStyle/>
        <a:p>
          <a:endParaRPr lang="el-GR"/>
        </a:p>
      </dgm:t>
    </dgm:pt>
    <dgm:pt modelId="{B74D0204-2199-4A7E-9CD7-E615320C5FAA}" type="pres">
      <dgm:prSet presAssocID="{8EA268E6-F0FC-47D6-94A5-372457793E77}" presName="left_44_1" presStyleLbl="node1" presStyleIdx="4" presStyleCnt="8">
        <dgm:presLayoutVars>
          <dgm:bulletEnabled val="1"/>
        </dgm:presLayoutVars>
      </dgm:prSet>
      <dgm:spPr/>
      <dgm:t>
        <a:bodyPr/>
        <a:lstStyle/>
        <a:p>
          <a:endParaRPr lang="el-GR"/>
        </a:p>
      </dgm:t>
    </dgm:pt>
    <dgm:pt modelId="{8A303494-40CE-482C-927C-BD8DF3850235}" type="pres">
      <dgm:prSet presAssocID="{8EA268E6-F0FC-47D6-94A5-372457793E77}" presName="left_44_2" presStyleLbl="node1" presStyleIdx="5" presStyleCnt="8">
        <dgm:presLayoutVars>
          <dgm:bulletEnabled val="1"/>
        </dgm:presLayoutVars>
      </dgm:prSet>
      <dgm:spPr/>
      <dgm:t>
        <a:bodyPr/>
        <a:lstStyle/>
        <a:p>
          <a:endParaRPr lang="el-GR"/>
        </a:p>
      </dgm:t>
    </dgm:pt>
    <dgm:pt modelId="{8D2D8FE9-2E4D-4847-A179-877C16294D39}" type="pres">
      <dgm:prSet presAssocID="{8EA268E6-F0FC-47D6-94A5-372457793E77}" presName="left_44_3" presStyleLbl="node1" presStyleIdx="6" presStyleCnt="8">
        <dgm:presLayoutVars>
          <dgm:bulletEnabled val="1"/>
        </dgm:presLayoutVars>
      </dgm:prSet>
      <dgm:spPr/>
      <dgm:t>
        <a:bodyPr/>
        <a:lstStyle/>
        <a:p>
          <a:endParaRPr lang="el-GR"/>
        </a:p>
      </dgm:t>
    </dgm:pt>
    <dgm:pt modelId="{38F7C2A9-37D3-4974-8C1D-9FB300A2823C}" type="pres">
      <dgm:prSet presAssocID="{8EA268E6-F0FC-47D6-94A5-372457793E77}" presName="left_44_4" presStyleLbl="node1" presStyleIdx="7" presStyleCnt="8">
        <dgm:presLayoutVars>
          <dgm:bulletEnabled val="1"/>
        </dgm:presLayoutVars>
      </dgm:prSet>
      <dgm:spPr/>
      <dgm:t>
        <a:bodyPr/>
        <a:lstStyle/>
        <a:p>
          <a:endParaRPr lang="el-GR"/>
        </a:p>
      </dgm:t>
    </dgm:pt>
  </dgm:ptLst>
  <dgm:cxnLst>
    <dgm:cxn modelId="{CBD8F24F-2D34-4C55-9DFC-EECE6875BC69}" type="presOf" srcId="{4DE7977E-E65B-4EBC-AA09-85A499DCC962}" destId="{8A303494-40CE-482C-927C-BD8DF3850235}" srcOrd="0" destOrd="0" presId="urn:microsoft.com/office/officeart/2005/8/layout/balance1"/>
    <dgm:cxn modelId="{213C194A-96BC-426D-B115-5613A08C7C3E}" type="presOf" srcId="{A93EC9ED-9613-4389-8FD0-AE7A0FD75B30}" destId="{70C8F508-9037-4FBA-834E-42C79BAA157A}" srcOrd="0" destOrd="0" presId="urn:microsoft.com/office/officeart/2005/8/layout/balance1"/>
    <dgm:cxn modelId="{CDD228D9-62A1-42F1-8B5D-06B592E8D620}" type="presOf" srcId="{7E768A54-19BE-478E-9B9B-1096C6F39642}" destId="{BC4CEB17-ECC8-4CB5-B9B2-68339E421DC4}" srcOrd="0" destOrd="0" presId="urn:microsoft.com/office/officeart/2005/8/layout/balance1"/>
    <dgm:cxn modelId="{5D1C3788-0492-4B01-A7B7-7001EF316FB9}" srcId="{B298F440-8690-4BB3-BBAB-728C2D23FAEF}" destId="{7CEBD9A7-BB91-422A-934B-5B4FA185528D}" srcOrd="2" destOrd="0" parTransId="{B9F12764-A5E8-405B-AA52-E18AF7FE3E2A}" sibTransId="{BACA1A66-A688-412D-930B-4E934D5D45F4}"/>
    <dgm:cxn modelId="{D0345995-1C9B-4508-B951-BE0D34B42BA8}" type="presOf" srcId="{35CB7AAA-64A4-425D-9828-30FD72050F39}" destId="{72692C7E-C669-4A2A-BC37-B6D74C673130}" srcOrd="0" destOrd="0" presId="urn:microsoft.com/office/officeart/2005/8/layout/balance1"/>
    <dgm:cxn modelId="{55BDDA02-8E0A-4AA7-ACAA-56421D78A512}" type="presOf" srcId="{41E00E0C-0ADC-427D-B27F-9951C82B92CB}" destId="{8FDBA926-6B18-4867-A339-9538615AD6FF}" srcOrd="0" destOrd="0" presId="urn:microsoft.com/office/officeart/2005/8/layout/balance1"/>
    <dgm:cxn modelId="{1005AD9D-481F-4A1E-A1FF-9008F7E008AB}" type="presOf" srcId="{B298F440-8690-4BB3-BBAB-728C2D23FAEF}" destId="{2C4E51B3-0DD9-4D70-9C26-E5F6420DD25A}" srcOrd="0" destOrd="0" presId="urn:microsoft.com/office/officeart/2005/8/layout/balance1"/>
    <dgm:cxn modelId="{979495AE-1F05-45F9-99A8-91557E21DAD2}" srcId="{8EA268E6-F0FC-47D6-94A5-372457793E77}" destId="{B298F440-8690-4BB3-BBAB-728C2D23FAEF}" srcOrd="0" destOrd="0" parTransId="{E1B02F33-9ECC-4ACC-861A-2EC1C0A87249}" sibTransId="{D91FC6D9-EA25-4352-ADE8-468452E81132}"/>
    <dgm:cxn modelId="{04ADC459-BB97-4748-BC91-FBF0ABD982D1}" srcId="{159B8C70-9532-4511-9C12-3A26E59CD9B5}" destId="{35CB7AAA-64A4-425D-9828-30FD72050F39}" srcOrd="2" destOrd="0" parTransId="{65E680B3-BFFA-463C-A7C3-8E0428156BB2}" sibTransId="{76EFFB3A-B508-47C0-866F-C7DB788BC150}"/>
    <dgm:cxn modelId="{182C7E56-E5D6-4F38-8650-3E90D8DC429D}" srcId="{159B8C70-9532-4511-9C12-3A26E59CD9B5}" destId="{41E00E0C-0ADC-427D-B27F-9951C82B92CB}" srcOrd="0" destOrd="0" parTransId="{83EDF18E-B7D2-4FC1-A10C-A9706B19E39F}" sibTransId="{40DD4CBD-25EF-476E-B190-E12E6628C690}"/>
    <dgm:cxn modelId="{49A06D5C-F4A6-4480-8FDC-CDF06B792504}" srcId="{B298F440-8690-4BB3-BBAB-728C2D23FAEF}" destId="{E70D47FC-8C21-4677-9E55-6A387C469453}" srcOrd="3" destOrd="0" parTransId="{75EA752B-D746-4FCD-B364-0EAFF5A6430B}" sibTransId="{7974631C-FE5A-40E0-947C-A0DFC7B5B429}"/>
    <dgm:cxn modelId="{E1C79DFC-E0BF-44C5-BF35-E81121813E86}" type="presOf" srcId="{E70D47FC-8C21-4677-9E55-6A387C469453}" destId="{38F7C2A9-37D3-4974-8C1D-9FB300A2823C}" srcOrd="0" destOrd="0" presId="urn:microsoft.com/office/officeart/2005/8/layout/balance1"/>
    <dgm:cxn modelId="{5C88FC17-AD99-45C2-8606-97C36440AF2E}" type="presOf" srcId="{6E08C965-D248-4A2A-9A89-BA4D0CF67CD1}" destId="{B74D0204-2199-4A7E-9CD7-E615320C5FAA}" srcOrd="0" destOrd="0" presId="urn:microsoft.com/office/officeart/2005/8/layout/balance1"/>
    <dgm:cxn modelId="{8812AE8A-C421-4DB5-81AE-5E96289278BD}" srcId="{8EA268E6-F0FC-47D6-94A5-372457793E77}" destId="{159B8C70-9532-4511-9C12-3A26E59CD9B5}" srcOrd="1" destOrd="0" parTransId="{97D41318-7CCE-4CAA-BF97-C3D88A9A06D0}" sibTransId="{43F7B38B-FEC2-4F36-BBFD-F8F781796F87}"/>
    <dgm:cxn modelId="{E5ED9CB2-CCBC-434C-82F6-5535E76D7DFD}" srcId="{159B8C70-9532-4511-9C12-3A26E59CD9B5}" destId="{A93EC9ED-9613-4389-8FD0-AE7A0FD75B30}" srcOrd="3" destOrd="0" parTransId="{2E729629-6C9F-401A-ACF9-3F0A80570320}" sibTransId="{5221B328-FB3A-45B2-8B1B-2A9305924DD4}"/>
    <dgm:cxn modelId="{A2959C81-2A73-425C-85F4-B898763D9FDA}" type="presOf" srcId="{159B8C70-9532-4511-9C12-3A26E59CD9B5}" destId="{5BAFB59F-84D7-4776-8097-2ECED55094F1}" srcOrd="0" destOrd="0" presId="urn:microsoft.com/office/officeart/2005/8/layout/balance1"/>
    <dgm:cxn modelId="{DF508B74-8F00-4F53-96A3-9C46FF6BB2E0}" type="presOf" srcId="{8EA268E6-F0FC-47D6-94A5-372457793E77}" destId="{B4FA015D-2AB0-4A65-8DF9-D78DB5D28642}" srcOrd="0" destOrd="0" presId="urn:microsoft.com/office/officeart/2005/8/layout/balance1"/>
    <dgm:cxn modelId="{150D4864-0F5A-4C3E-B866-D09404B2B380}" srcId="{B298F440-8690-4BB3-BBAB-728C2D23FAEF}" destId="{4DE7977E-E65B-4EBC-AA09-85A499DCC962}" srcOrd="1" destOrd="0" parTransId="{5F9B5814-DFC9-46F3-9CD3-3A7F722A6B80}" sibTransId="{8DD36297-834B-4AF2-86EA-70E86C6D8A36}"/>
    <dgm:cxn modelId="{7414C6E5-09C4-4DA5-9AD8-F3AEE8A52063}" srcId="{B298F440-8690-4BB3-BBAB-728C2D23FAEF}" destId="{6E08C965-D248-4A2A-9A89-BA4D0CF67CD1}" srcOrd="0" destOrd="0" parTransId="{C750519E-C611-4356-BF2C-AD3284C07D30}" sibTransId="{F9E18195-1B85-4E81-BF4A-D8F07F09D97F}"/>
    <dgm:cxn modelId="{4AD58957-6BEA-4E17-9578-D22A3DECA17F}" srcId="{159B8C70-9532-4511-9C12-3A26E59CD9B5}" destId="{7E768A54-19BE-478E-9B9B-1096C6F39642}" srcOrd="1" destOrd="0" parTransId="{FCC30B7E-135D-4B1D-8BF0-C57A057D5011}" sibTransId="{8249F2FA-DF15-4A65-A2E2-CFE5E3CC1780}"/>
    <dgm:cxn modelId="{F25460FF-D163-4027-8346-31D5CE41FD7B}" type="presOf" srcId="{7CEBD9A7-BB91-422A-934B-5B4FA185528D}" destId="{8D2D8FE9-2E4D-4847-A179-877C16294D39}" srcOrd="0" destOrd="0" presId="urn:microsoft.com/office/officeart/2005/8/layout/balance1"/>
    <dgm:cxn modelId="{FB9DF927-A136-4BC9-B9C9-4175E1D59433}" type="presParOf" srcId="{B4FA015D-2AB0-4A65-8DF9-D78DB5D28642}" destId="{8C0EBB4F-A13C-4DA5-9040-E71F875B6177}" srcOrd="0" destOrd="0" presId="urn:microsoft.com/office/officeart/2005/8/layout/balance1"/>
    <dgm:cxn modelId="{93B18485-5A8C-4E94-B119-92D49F4CCFAE}" type="presParOf" srcId="{B4FA015D-2AB0-4A65-8DF9-D78DB5D28642}" destId="{7FFE8270-4480-4654-9303-49C64EDFB222}" srcOrd="1" destOrd="0" presId="urn:microsoft.com/office/officeart/2005/8/layout/balance1"/>
    <dgm:cxn modelId="{B440A6D5-48BD-4651-A1FE-D08C0D66829C}" type="presParOf" srcId="{7FFE8270-4480-4654-9303-49C64EDFB222}" destId="{2C4E51B3-0DD9-4D70-9C26-E5F6420DD25A}" srcOrd="0" destOrd="0" presId="urn:microsoft.com/office/officeart/2005/8/layout/balance1"/>
    <dgm:cxn modelId="{D158BACE-3AF0-4713-B625-8B904F77C85F}" type="presParOf" srcId="{7FFE8270-4480-4654-9303-49C64EDFB222}" destId="{5BAFB59F-84D7-4776-8097-2ECED55094F1}" srcOrd="1" destOrd="0" presId="urn:microsoft.com/office/officeart/2005/8/layout/balance1"/>
    <dgm:cxn modelId="{086D2B24-B03C-4C3C-B147-9D1B06441F51}" type="presParOf" srcId="{B4FA015D-2AB0-4A65-8DF9-D78DB5D28642}" destId="{A2E447F9-1DF7-40E4-8E9E-6639A80CF38F}" srcOrd="2" destOrd="0" presId="urn:microsoft.com/office/officeart/2005/8/layout/balance1"/>
    <dgm:cxn modelId="{5E015416-1062-4002-A146-98C59417CEC3}" type="presParOf" srcId="{A2E447F9-1DF7-40E4-8E9E-6639A80CF38F}" destId="{FB376DBA-E9A3-4C00-A100-C99D7CA1EE55}" srcOrd="0" destOrd="0" presId="urn:microsoft.com/office/officeart/2005/8/layout/balance1"/>
    <dgm:cxn modelId="{217E496C-DCA6-4378-8659-FB330781AAB4}" type="presParOf" srcId="{A2E447F9-1DF7-40E4-8E9E-6639A80CF38F}" destId="{7E125934-B3E7-43A9-BB93-36875F4C9182}" srcOrd="1" destOrd="0" presId="urn:microsoft.com/office/officeart/2005/8/layout/balance1"/>
    <dgm:cxn modelId="{D05B52BE-5AD9-4D2B-97EC-BE4147B98D1A}" type="presParOf" srcId="{A2E447F9-1DF7-40E4-8E9E-6639A80CF38F}" destId="{DE0BAC66-55BE-46FF-B08A-7A027EC2C325}" srcOrd="2" destOrd="0" presId="urn:microsoft.com/office/officeart/2005/8/layout/balance1"/>
    <dgm:cxn modelId="{D3F24C34-1DF3-434F-965C-8994D0F3A833}" type="presParOf" srcId="{A2E447F9-1DF7-40E4-8E9E-6639A80CF38F}" destId="{8FDBA926-6B18-4867-A339-9538615AD6FF}" srcOrd="3" destOrd="0" presId="urn:microsoft.com/office/officeart/2005/8/layout/balance1"/>
    <dgm:cxn modelId="{6A039A5A-BDCB-4389-A873-CAEC5C92842F}" type="presParOf" srcId="{A2E447F9-1DF7-40E4-8E9E-6639A80CF38F}" destId="{BC4CEB17-ECC8-4CB5-B9B2-68339E421DC4}" srcOrd="4" destOrd="0" presId="urn:microsoft.com/office/officeart/2005/8/layout/balance1"/>
    <dgm:cxn modelId="{DC27080C-A347-4F1D-B985-A2ED55E447DB}" type="presParOf" srcId="{A2E447F9-1DF7-40E4-8E9E-6639A80CF38F}" destId="{72692C7E-C669-4A2A-BC37-B6D74C673130}" srcOrd="5" destOrd="0" presId="urn:microsoft.com/office/officeart/2005/8/layout/balance1"/>
    <dgm:cxn modelId="{2FDA177F-4A4E-4A95-AB4D-CB7E3210E5B3}" type="presParOf" srcId="{A2E447F9-1DF7-40E4-8E9E-6639A80CF38F}" destId="{70C8F508-9037-4FBA-834E-42C79BAA157A}" srcOrd="6" destOrd="0" presId="urn:microsoft.com/office/officeart/2005/8/layout/balance1"/>
    <dgm:cxn modelId="{8F6ED8EF-FDE4-464A-A861-0E683E551E50}" type="presParOf" srcId="{A2E447F9-1DF7-40E4-8E9E-6639A80CF38F}" destId="{B74D0204-2199-4A7E-9CD7-E615320C5FAA}" srcOrd="7" destOrd="0" presId="urn:microsoft.com/office/officeart/2005/8/layout/balance1"/>
    <dgm:cxn modelId="{DA669510-5480-45E0-8817-237A4C397485}" type="presParOf" srcId="{A2E447F9-1DF7-40E4-8E9E-6639A80CF38F}" destId="{8A303494-40CE-482C-927C-BD8DF3850235}" srcOrd="8" destOrd="0" presId="urn:microsoft.com/office/officeart/2005/8/layout/balance1"/>
    <dgm:cxn modelId="{96211FF6-57C6-442E-B648-B8F140A505D4}" type="presParOf" srcId="{A2E447F9-1DF7-40E4-8E9E-6639A80CF38F}" destId="{8D2D8FE9-2E4D-4847-A179-877C16294D39}" srcOrd="9" destOrd="0" presId="urn:microsoft.com/office/officeart/2005/8/layout/balance1"/>
    <dgm:cxn modelId="{3622FBF8-5467-4B10-AD3E-74C297BF6AD8}" type="presParOf" srcId="{A2E447F9-1DF7-40E4-8E9E-6639A80CF38F}" destId="{38F7C2A9-37D3-4974-8C1D-9FB300A2823C}" srcOrd="10"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454C0-7ABD-4A33-B7DF-33E1ADB987C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l-GR"/>
        </a:p>
      </dgm:t>
    </dgm:pt>
    <dgm:pt modelId="{06BA1399-C54D-41F7-9B40-567CFD7310AF}">
      <dgm:prSet phldrT="[Text]" custT="1"/>
      <dgm:spPr/>
      <dgm:t>
        <a:bodyPr/>
        <a:lstStyle/>
        <a:p>
          <a:r>
            <a:rPr lang="en-GB" sz="1400" b="1" dirty="0" smtClean="0">
              <a:solidFill>
                <a:schemeClr val="bg1"/>
              </a:solidFill>
            </a:rPr>
            <a:t>Clopidogrel </a:t>
          </a:r>
          <a:r>
            <a:rPr lang="en-GB" sz="1400" b="1" dirty="0" err="1" smtClean="0">
              <a:solidFill>
                <a:schemeClr val="bg1"/>
              </a:solidFill>
            </a:rPr>
            <a:t>Prodrug</a:t>
          </a:r>
          <a:endParaRPr lang="el-GR" sz="1400" b="1" dirty="0">
            <a:solidFill>
              <a:schemeClr val="bg1"/>
            </a:solidFill>
          </a:endParaRPr>
        </a:p>
      </dgm:t>
    </dgm:pt>
    <dgm:pt modelId="{D2D39B11-5634-4731-90BB-826CEFCB4629}" type="parTrans" cxnId="{E43370A1-D124-458C-9664-A813A62F5F0B}">
      <dgm:prSet/>
      <dgm:spPr/>
      <dgm:t>
        <a:bodyPr/>
        <a:lstStyle/>
        <a:p>
          <a:endParaRPr lang="el-GR"/>
        </a:p>
      </dgm:t>
    </dgm:pt>
    <dgm:pt modelId="{5266CD0D-EF32-465D-9615-51A2218F37DB}" type="sibTrans" cxnId="{E43370A1-D124-458C-9664-A813A62F5F0B}">
      <dgm:prSet/>
      <dgm:spPr/>
      <dgm:t>
        <a:bodyPr/>
        <a:lstStyle/>
        <a:p>
          <a:endParaRPr lang="el-GR"/>
        </a:p>
      </dgm:t>
    </dgm:pt>
    <dgm:pt modelId="{E56ECDBE-97A8-4EEA-BBE8-70C98397921C}">
      <dgm:prSet phldrT="[Text]"/>
      <dgm:spPr/>
      <dgm:t>
        <a:bodyPr/>
        <a:lstStyle/>
        <a:p>
          <a:r>
            <a:rPr lang="en-GB" dirty="0" smtClean="0"/>
            <a:t>Oxidation by CY P</a:t>
          </a:r>
          <a:r>
            <a:rPr lang="el-GR" dirty="0" smtClean="0"/>
            <a:t>2C19</a:t>
          </a:r>
          <a:r>
            <a:rPr lang="en-GB" dirty="0" smtClean="0"/>
            <a:t> </a:t>
          </a:r>
          <a:r>
            <a:rPr lang="en-GB" dirty="0" err="1" smtClean="0"/>
            <a:t>isoenzymes</a:t>
          </a:r>
          <a:endParaRPr lang="el-GR" dirty="0"/>
        </a:p>
      </dgm:t>
    </dgm:pt>
    <dgm:pt modelId="{502C13B6-43EC-4E13-A054-CDDEF603BCA1}" type="parTrans" cxnId="{68527C52-10C7-4A8C-9C29-3BB10D6C6B34}">
      <dgm:prSet/>
      <dgm:spPr/>
      <dgm:t>
        <a:bodyPr/>
        <a:lstStyle/>
        <a:p>
          <a:endParaRPr lang="el-GR"/>
        </a:p>
      </dgm:t>
    </dgm:pt>
    <dgm:pt modelId="{C4A204DF-9653-4F68-AC57-6D0DAF949763}" type="sibTrans" cxnId="{68527C52-10C7-4A8C-9C29-3BB10D6C6B34}">
      <dgm:prSet/>
      <dgm:spPr/>
      <dgm:t>
        <a:bodyPr/>
        <a:lstStyle/>
        <a:p>
          <a:endParaRPr lang="el-GR"/>
        </a:p>
      </dgm:t>
    </dgm:pt>
    <dgm:pt modelId="{FE3395F9-98AA-4D49-BE91-B4B0F70EDD90}">
      <dgm:prSet phldrT="[Text]" custT="1"/>
      <dgm:spPr/>
      <dgm:t>
        <a:bodyPr/>
        <a:lstStyle/>
        <a:p>
          <a:r>
            <a:rPr lang="en-GB" sz="1400" b="1" dirty="0" smtClean="0">
              <a:solidFill>
                <a:schemeClr val="bg1"/>
              </a:solidFill>
            </a:rPr>
            <a:t>Intermediate metabolite</a:t>
          </a:r>
          <a:endParaRPr lang="el-GR" sz="1400" b="1" dirty="0">
            <a:solidFill>
              <a:schemeClr val="bg1"/>
            </a:solidFill>
          </a:endParaRPr>
        </a:p>
      </dgm:t>
    </dgm:pt>
    <dgm:pt modelId="{2530E76D-2FE9-40CC-BB66-819369EC0C46}" type="parTrans" cxnId="{70E9BF87-7E76-4CF5-A46B-B991F7134CF8}">
      <dgm:prSet/>
      <dgm:spPr/>
      <dgm:t>
        <a:bodyPr/>
        <a:lstStyle/>
        <a:p>
          <a:endParaRPr lang="el-GR"/>
        </a:p>
      </dgm:t>
    </dgm:pt>
    <dgm:pt modelId="{B7B570F4-8B59-4954-BDCB-675D75534976}" type="sibTrans" cxnId="{70E9BF87-7E76-4CF5-A46B-B991F7134CF8}">
      <dgm:prSet/>
      <dgm:spPr/>
      <dgm:t>
        <a:bodyPr/>
        <a:lstStyle/>
        <a:p>
          <a:endParaRPr lang="el-GR"/>
        </a:p>
      </dgm:t>
    </dgm:pt>
    <dgm:pt modelId="{80AA8BE7-9E97-4F11-88D2-E54A6158BCF3}">
      <dgm:prSet phldrT="[Text]"/>
      <dgm:spPr/>
      <dgm:t>
        <a:bodyPr/>
        <a:lstStyle/>
        <a:p>
          <a:r>
            <a:rPr lang="en-GB" dirty="0" err="1" smtClean="0"/>
            <a:t>Paraoxonase</a:t>
          </a:r>
          <a:r>
            <a:rPr lang="en-GB" dirty="0" smtClean="0"/>
            <a:t> enzymes</a:t>
          </a:r>
          <a:endParaRPr lang="el-GR" dirty="0"/>
        </a:p>
      </dgm:t>
    </dgm:pt>
    <dgm:pt modelId="{3D231C1C-260C-4676-8778-244EAA197E0B}" type="parTrans" cxnId="{FCD1029F-5CE8-4468-8D36-02205A972E84}">
      <dgm:prSet/>
      <dgm:spPr/>
      <dgm:t>
        <a:bodyPr/>
        <a:lstStyle/>
        <a:p>
          <a:endParaRPr lang="el-GR"/>
        </a:p>
      </dgm:t>
    </dgm:pt>
    <dgm:pt modelId="{296EEA68-9361-4299-8804-EB04DC8C29E1}" type="sibTrans" cxnId="{FCD1029F-5CE8-4468-8D36-02205A972E84}">
      <dgm:prSet/>
      <dgm:spPr/>
      <dgm:t>
        <a:bodyPr/>
        <a:lstStyle/>
        <a:p>
          <a:endParaRPr lang="el-GR"/>
        </a:p>
      </dgm:t>
    </dgm:pt>
    <dgm:pt modelId="{2CA22F1F-8F94-4873-BB39-43839562FB90}">
      <dgm:prSet phldrT="[Text]"/>
      <dgm:spPr/>
      <dgm:t>
        <a:bodyPr/>
        <a:lstStyle/>
        <a:p>
          <a:r>
            <a:rPr lang="en-GB" b="1" dirty="0" smtClean="0">
              <a:solidFill>
                <a:schemeClr val="bg1"/>
              </a:solidFill>
            </a:rPr>
            <a:t>Active metabolite</a:t>
          </a:r>
          <a:endParaRPr lang="el-GR" b="1" dirty="0">
            <a:solidFill>
              <a:schemeClr val="bg1"/>
            </a:solidFill>
          </a:endParaRPr>
        </a:p>
      </dgm:t>
    </dgm:pt>
    <dgm:pt modelId="{A2A36978-1CC2-4351-8599-54816D62CF76}" type="parTrans" cxnId="{2563C780-6809-4110-9F87-3C93F05D2371}">
      <dgm:prSet/>
      <dgm:spPr/>
      <dgm:t>
        <a:bodyPr/>
        <a:lstStyle/>
        <a:p>
          <a:endParaRPr lang="el-GR"/>
        </a:p>
      </dgm:t>
    </dgm:pt>
    <dgm:pt modelId="{F451E477-D7EF-4F67-9A5D-1A28FED6C5CD}" type="sibTrans" cxnId="{2563C780-6809-4110-9F87-3C93F05D2371}">
      <dgm:prSet/>
      <dgm:spPr/>
      <dgm:t>
        <a:bodyPr/>
        <a:lstStyle/>
        <a:p>
          <a:endParaRPr lang="el-GR"/>
        </a:p>
      </dgm:t>
    </dgm:pt>
    <dgm:pt modelId="{56FB446C-ACF7-42A0-9A10-8AD3A041C0E4}">
      <dgm:prSet phldrT="[Text]"/>
      <dgm:spPr/>
      <dgm:t>
        <a:bodyPr/>
        <a:lstStyle/>
        <a:p>
          <a:r>
            <a:rPr lang="en-GB" dirty="0" smtClean="0"/>
            <a:t>P2Y12 receptor binding</a:t>
          </a:r>
          <a:endParaRPr lang="el-GR" dirty="0"/>
        </a:p>
      </dgm:t>
    </dgm:pt>
    <dgm:pt modelId="{21ECF4CB-0E51-4D12-8D92-0284328FD5D9}" type="parTrans" cxnId="{5524D0AA-50F1-4DE0-82C7-BF23B3B9FCEF}">
      <dgm:prSet/>
      <dgm:spPr/>
      <dgm:t>
        <a:bodyPr/>
        <a:lstStyle/>
        <a:p>
          <a:endParaRPr lang="el-GR"/>
        </a:p>
      </dgm:t>
    </dgm:pt>
    <dgm:pt modelId="{7B57FE8F-0296-40FB-910C-2AC95F57BEFC}" type="sibTrans" cxnId="{5524D0AA-50F1-4DE0-82C7-BF23B3B9FCEF}">
      <dgm:prSet/>
      <dgm:spPr/>
      <dgm:t>
        <a:bodyPr/>
        <a:lstStyle/>
        <a:p>
          <a:endParaRPr lang="el-GR"/>
        </a:p>
      </dgm:t>
    </dgm:pt>
    <dgm:pt modelId="{42D5C2F9-F28E-41A9-908D-B29B0456E280}" type="pres">
      <dgm:prSet presAssocID="{20B454C0-7ABD-4A33-B7DF-33E1ADB987C2}" presName="theList" presStyleCnt="0">
        <dgm:presLayoutVars>
          <dgm:dir/>
          <dgm:animLvl val="lvl"/>
          <dgm:resizeHandles val="exact"/>
        </dgm:presLayoutVars>
      </dgm:prSet>
      <dgm:spPr/>
      <dgm:t>
        <a:bodyPr/>
        <a:lstStyle/>
        <a:p>
          <a:endParaRPr lang="el-GR"/>
        </a:p>
      </dgm:t>
    </dgm:pt>
    <dgm:pt modelId="{7C379FB7-5045-42BE-BEB9-1E9DCE3A43BE}" type="pres">
      <dgm:prSet presAssocID="{06BA1399-C54D-41F7-9B40-567CFD7310AF}" presName="compNode" presStyleCnt="0"/>
      <dgm:spPr/>
    </dgm:pt>
    <dgm:pt modelId="{BF746BC0-7AF4-4E8D-9228-AC47E2FB659B}" type="pres">
      <dgm:prSet presAssocID="{06BA1399-C54D-41F7-9B40-567CFD7310AF}" presName="noGeometry" presStyleCnt="0"/>
      <dgm:spPr/>
    </dgm:pt>
    <dgm:pt modelId="{A5AB26BA-8E68-471A-A62B-E40055E8A9AC}" type="pres">
      <dgm:prSet presAssocID="{06BA1399-C54D-41F7-9B40-567CFD7310AF}" presName="childTextVisible" presStyleLbl="bgAccFollowNode1" presStyleIdx="0" presStyleCnt="3">
        <dgm:presLayoutVars>
          <dgm:bulletEnabled val="1"/>
        </dgm:presLayoutVars>
      </dgm:prSet>
      <dgm:spPr/>
      <dgm:t>
        <a:bodyPr/>
        <a:lstStyle/>
        <a:p>
          <a:endParaRPr lang="el-GR"/>
        </a:p>
      </dgm:t>
    </dgm:pt>
    <dgm:pt modelId="{FBF37474-44EB-4980-BD68-3FCD2E66C717}" type="pres">
      <dgm:prSet presAssocID="{06BA1399-C54D-41F7-9B40-567CFD7310AF}" presName="childTextHidden" presStyleLbl="bgAccFollowNode1" presStyleIdx="0" presStyleCnt="3"/>
      <dgm:spPr/>
      <dgm:t>
        <a:bodyPr/>
        <a:lstStyle/>
        <a:p>
          <a:endParaRPr lang="el-GR"/>
        </a:p>
      </dgm:t>
    </dgm:pt>
    <dgm:pt modelId="{65B3CBFE-1E55-4561-9653-ACFC8426F96F}" type="pres">
      <dgm:prSet presAssocID="{06BA1399-C54D-41F7-9B40-567CFD7310AF}" presName="parentText" presStyleLbl="node1" presStyleIdx="0" presStyleCnt="3" custScaleX="114008">
        <dgm:presLayoutVars>
          <dgm:chMax val="1"/>
          <dgm:bulletEnabled val="1"/>
        </dgm:presLayoutVars>
      </dgm:prSet>
      <dgm:spPr/>
      <dgm:t>
        <a:bodyPr/>
        <a:lstStyle/>
        <a:p>
          <a:endParaRPr lang="el-GR"/>
        </a:p>
      </dgm:t>
    </dgm:pt>
    <dgm:pt modelId="{76B8E1A9-BF7D-457F-B78C-57B49C7B0A13}" type="pres">
      <dgm:prSet presAssocID="{06BA1399-C54D-41F7-9B40-567CFD7310AF}" presName="aSpace" presStyleCnt="0"/>
      <dgm:spPr/>
    </dgm:pt>
    <dgm:pt modelId="{41415A40-5FBE-4DBC-B749-449014480FAC}" type="pres">
      <dgm:prSet presAssocID="{FE3395F9-98AA-4D49-BE91-B4B0F70EDD90}" presName="compNode" presStyleCnt="0"/>
      <dgm:spPr/>
    </dgm:pt>
    <dgm:pt modelId="{EAA6A698-A46B-4631-BEB3-06536D8C7B0F}" type="pres">
      <dgm:prSet presAssocID="{FE3395F9-98AA-4D49-BE91-B4B0F70EDD90}" presName="noGeometry" presStyleCnt="0"/>
      <dgm:spPr/>
    </dgm:pt>
    <dgm:pt modelId="{9D3FF80C-36B2-444F-894E-ADF4FC31DB06}" type="pres">
      <dgm:prSet presAssocID="{FE3395F9-98AA-4D49-BE91-B4B0F70EDD90}" presName="childTextVisible" presStyleLbl="bgAccFollowNode1" presStyleIdx="1" presStyleCnt="3" custLinFactNeighborX="8007">
        <dgm:presLayoutVars>
          <dgm:bulletEnabled val="1"/>
        </dgm:presLayoutVars>
      </dgm:prSet>
      <dgm:spPr/>
      <dgm:t>
        <a:bodyPr/>
        <a:lstStyle/>
        <a:p>
          <a:endParaRPr lang="el-GR"/>
        </a:p>
      </dgm:t>
    </dgm:pt>
    <dgm:pt modelId="{48543E8D-A082-47BB-806F-70D0E4F41D83}" type="pres">
      <dgm:prSet presAssocID="{FE3395F9-98AA-4D49-BE91-B4B0F70EDD90}" presName="childTextHidden" presStyleLbl="bgAccFollowNode1" presStyleIdx="1" presStyleCnt="3"/>
      <dgm:spPr/>
      <dgm:t>
        <a:bodyPr/>
        <a:lstStyle/>
        <a:p>
          <a:endParaRPr lang="el-GR"/>
        </a:p>
      </dgm:t>
    </dgm:pt>
    <dgm:pt modelId="{B1C4A417-13FE-40FD-AE95-C20E5478AC03}" type="pres">
      <dgm:prSet presAssocID="{FE3395F9-98AA-4D49-BE91-B4B0F70EDD90}" presName="parentText" presStyleLbl="node1" presStyleIdx="1" presStyleCnt="3" custScaleX="130664" custLinFactNeighborX="-14928">
        <dgm:presLayoutVars>
          <dgm:chMax val="1"/>
          <dgm:bulletEnabled val="1"/>
        </dgm:presLayoutVars>
      </dgm:prSet>
      <dgm:spPr/>
      <dgm:t>
        <a:bodyPr/>
        <a:lstStyle/>
        <a:p>
          <a:endParaRPr lang="el-GR"/>
        </a:p>
      </dgm:t>
    </dgm:pt>
    <dgm:pt modelId="{A5F67C0E-0461-424F-A524-BBD3AD0BE4A0}" type="pres">
      <dgm:prSet presAssocID="{FE3395F9-98AA-4D49-BE91-B4B0F70EDD90}" presName="aSpace" presStyleCnt="0"/>
      <dgm:spPr/>
    </dgm:pt>
    <dgm:pt modelId="{3CD3C7D7-ABFD-4E26-9A53-77A7819C1D52}" type="pres">
      <dgm:prSet presAssocID="{2CA22F1F-8F94-4873-BB39-43839562FB90}" presName="compNode" presStyleCnt="0"/>
      <dgm:spPr/>
    </dgm:pt>
    <dgm:pt modelId="{865589E3-0751-4235-B47B-19B70A133EC3}" type="pres">
      <dgm:prSet presAssocID="{2CA22F1F-8F94-4873-BB39-43839562FB90}" presName="noGeometry" presStyleCnt="0"/>
      <dgm:spPr/>
    </dgm:pt>
    <dgm:pt modelId="{2C61EC8C-206B-4470-A727-C4A130C44C9B}" type="pres">
      <dgm:prSet presAssocID="{2CA22F1F-8F94-4873-BB39-43839562FB90}" presName="childTextVisible" presStyleLbl="bgAccFollowNode1" presStyleIdx="2" presStyleCnt="3">
        <dgm:presLayoutVars>
          <dgm:bulletEnabled val="1"/>
        </dgm:presLayoutVars>
      </dgm:prSet>
      <dgm:spPr/>
      <dgm:t>
        <a:bodyPr/>
        <a:lstStyle/>
        <a:p>
          <a:endParaRPr lang="el-GR"/>
        </a:p>
      </dgm:t>
    </dgm:pt>
    <dgm:pt modelId="{0BBB7CA2-0F4A-42B0-85E6-50CC533AD6B4}" type="pres">
      <dgm:prSet presAssocID="{2CA22F1F-8F94-4873-BB39-43839562FB90}" presName="childTextHidden" presStyleLbl="bgAccFollowNode1" presStyleIdx="2" presStyleCnt="3"/>
      <dgm:spPr/>
      <dgm:t>
        <a:bodyPr/>
        <a:lstStyle/>
        <a:p>
          <a:endParaRPr lang="el-GR"/>
        </a:p>
      </dgm:t>
    </dgm:pt>
    <dgm:pt modelId="{D78470C1-DFDB-4FA4-A290-7CBCE21ABE5D}" type="pres">
      <dgm:prSet presAssocID="{2CA22F1F-8F94-4873-BB39-43839562FB90}" presName="parentText" presStyleLbl="node1" presStyleIdx="2" presStyleCnt="3" custScaleX="122724">
        <dgm:presLayoutVars>
          <dgm:chMax val="1"/>
          <dgm:bulletEnabled val="1"/>
        </dgm:presLayoutVars>
      </dgm:prSet>
      <dgm:spPr/>
      <dgm:t>
        <a:bodyPr/>
        <a:lstStyle/>
        <a:p>
          <a:endParaRPr lang="el-GR"/>
        </a:p>
      </dgm:t>
    </dgm:pt>
  </dgm:ptLst>
  <dgm:cxnLst>
    <dgm:cxn modelId="{DFF68021-2CAA-4480-941C-94F22469F0B8}" type="presOf" srcId="{80AA8BE7-9E97-4F11-88D2-E54A6158BCF3}" destId="{48543E8D-A082-47BB-806F-70D0E4F41D83}" srcOrd="1" destOrd="0" presId="urn:microsoft.com/office/officeart/2005/8/layout/hProcess6"/>
    <dgm:cxn modelId="{C6E17C21-296A-449A-A5B8-428528F0A0EF}" type="presOf" srcId="{2CA22F1F-8F94-4873-BB39-43839562FB90}" destId="{D78470C1-DFDB-4FA4-A290-7CBCE21ABE5D}" srcOrd="0" destOrd="0" presId="urn:microsoft.com/office/officeart/2005/8/layout/hProcess6"/>
    <dgm:cxn modelId="{6D141240-E77D-486F-9274-722F41164E41}" type="presOf" srcId="{80AA8BE7-9E97-4F11-88D2-E54A6158BCF3}" destId="{9D3FF80C-36B2-444F-894E-ADF4FC31DB06}" srcOrd="0" destOrd="0" presId="urn:microsoft.com/office/officeart/2005/8/layout/hProcess6"/>
    <dgm:cxn modelId="{88519326-A286-4FB5-AB03-FAB0BE716769}" type="presOf" srcId="{E56ECDBE-97A8-4EEA-BBE8-70C98397921C}" destId="{A5AB26BA-8E68-471A-A62B-E40055E8A9AC}" srcOrd="0" destOrd="0" presId="urn:microsoft.com/office/officeart/2005/8/layout/hProcess6"/>
    <dgm:cxn modelId="{FCD1029F-5CE8-4468-8D36-02205A972E84}" srcId="{FE3395F9-98AA-4D49-BE91-B4B0F70EDD90}" destId="{80AA8BE7-9E97-4F11-88D2-E54A6158BCF3}" srcOrd="0" destOrd="0" parTransId="{3D231C1C-260C-4676-8778-244EAA197E0B}" sibTransId="{296EEA68-9361-4299-8804-EB04DC8C29E1}"/>
    <dgm:cxn modelId="{2563C780-6809-4110-9F87-3C93F05D2371}" srcId="{20B454C0-7ABD-4A33-B7DF-33E1ADB987C2}" destId="{2CA22F1F-8F94-4873-BB39-43839562FB90}" srcOrd="2" destOrd="0" parTransId="{A2A36978-1CC2-4351-8599-54816D62CF76}" sibTransId="{F451E477-D7EF-4F67-9A5D-1A28FED6C5CD}"/>
    <dgm:cxn modelId="{55556B00-7E16-496E-8EDD-91C5092842B2}" type="presOf" srcId="{56FB446C-ACF7-42A0-9A10-8AD3A041C0E4}" destId="{0BBB7CA2-0F4A-42B0-85E6-50CC533AD6B4}" srcOrd="1" destOrd="0" presId="urn:microsoft.com/office/officeart/2005/8/layout/hProcess6"/>
    <dgm:cxn modelId="{E43370A1-D124-458C-9664-A813A62F5F0B}" srcId="{20B454C0-7ABD-4A33-B7DF-33E1ADB987C2}" destId="{06BA1399-C54D-41F7-9B40-567CFD7310AF}" srcOrd="0" destOrd="0" parTransId="{D2D39B11-5634-4731-90BB-826CEFCB4629}" sibTransId="{5266CD0D-EF32-465D-9615-51A2218F37DB}"/>
    <dgm:cxn modelId="{63F29C48-C34A-4EEB-962E-C2CA7BD7844F}" type="presOf" srcId="{56FB446C-ACF7-42A0-9A10-8AD3A041C0E4}" destId="{2C61EC8C-206B-4470-A727-C4A130C44C9B}" srcOrd="0" destOrd="0" presId="urn:microsoft.com/office/officeart/2005/8/layout/hProcess6"/>
    <dgm:cxn modelId="{1476749F-0215-45D5-B06B-EF006C2AF8C9}" type="presOf" srcId="{06BA1399-C54D-41F7-9B40-567CFD7310AF}" destId="{65B3CBFE-1E55-4561-9653-ACFC8426F96F}" srcOrd="0" destOrd="0" presId="urn:microsoft.com/office/officeart/2005/8/layout/hProcess6"/>
    <dgm:cxn modelId="{2BB5F54A-E7A1-4CD8-B0A1-20F3485CEC1A}" type="presOf" srcId="{E56ECDBE-97A8-4EEA-BBE8-70C98397921C}" destId="{FBF37474-44EB-4980-BD68-3FCD2E66C717}" srcOrd="1" destOrd="0" presId="urn:microsoft.com/office/officeart/2005/8/layout/hProcess6"/>
    <dgm:cxn modelId="{68527C52-10C7-4A8C-9C29-3BB10D6C6B34}" srcId="{06BA1399-C54D-41F7-9B40-567CFD7310AF}" destId="{E56ECDBE-97A8-4EEA-BBE8-70C98397921C}" srcOrd="0" destOrd="0" parTransId="{502C13B6-43EC-4E13-A054-CDDEF603BCA1}" sibTransId="{C4A204DF-9653-4F68-AC57-6D0DAF949763}"/>
    <dgm:cxn modelId="{5524D0AA-50F1-4DE0-82C7-BF23B3B9FCEF}" srcId="{2CA22F1F-8F94-4873-BB39-43839562FB90}" destId="{56FB446C-ACF7-42A0-9A10-8AD3A041C0E4}" srcOrd="0" destOrd="0" parTransId="{21ECF4CB-0E51-4D12-8D92-0284328FD5D9}" sibTransId="{7B57FE8F-0296-40FB-910C-2AC95F57BEFC}"/>
    <dgm:cxn modelId="{C0A14F28-722C-4874-BD70-160C0BF28BFE}" type="presOf" srcId="{FE3395F9-98AA-4D49-BE91-B4B0F70EDD90}" destId="{B1C4A417-13FE-40FD-AE95-C20E5478AC03}" srcOrd="0" destOrd="0" presId="urn:microsoft.com/office/officeart/2005/8/layout/hProcess6"/>
    <dgm:cxn modelId="{70E9BF87-7E76-4CF5-A46B-B991F7134CF8}" srcId="{20B454C0-7ABD-4A33-B7DF-33E1ADB987C2}" destId="{FE3395F9-98AA-4D49-BE91-B4B0F70EDD90}" srcOrd="1" destOrd="0" parTransId="{2530E76D-2FE9-40CC-BB66-819369EC0C46}" sibTransId="{B7B570F4-8B59-4954-BDCB-675D75534976}"/>
    <dgm:cxn modelId="{84A0BA22-D8BF-49B0-86B1-DDE4D655B98E}" type="presOf" srcId="{20B454C0-7ABD-4A33-B7DF-33E1ADB987C2}" destId="{42D5C2F9-F28E-41A9-908D-B29B0456E280}" srcOrd="0" destOrd="0" presId="urn:microsoft.com/office/officeart/2005/8/layout/hProcess6"/>
    <dgm:cxn modelId="{619BB14A-4C5D-4917-AC2D-AF75875C91FE}" type="presParOf" srcId="{42D5C2F9-F28E-41A9-908D-B29B0456E280}" destId="{7C379FB7-5045-42BE-BEB9-1E9DCE3A43BE}" srcOrd="0" destOrd="0" presId="urn:microsoft.com/office/officeart/2005/8/layout/hProcess6"/>
    <dgm:cxn modelId="{BE4C595D-7E39-4D40-89DC-99FF062BC899}" type="presParOf" srcId="{7C379FB7-5045-42BE-BEB9-1E9DCE3A43BE}" destId="{BF746BC0-7AF4-4E8D-9228-AC47E2FB659B}" srcOrd="0" destOrd="0" presId="urn:microsoft.com/office/officeart/2005/8/layout/hProcess6"/>
    <dgm:cxn modelId="{04B179AF-4A0D-4F1F-AF9E-C4894C712F6B}" type="presParOf" srcId="{7C379FB7-5045-42BE-BEB9-1E9DCE3A43BE}" destId="{A5AB26BA-8E68-471A-A62B-E40055E8A9AC}" srcOrd="1" destOrd="0" presId="urn:microsoft.com/office/officeart/2005/8/layout/hProcess6"/>
    <dgm:cxn modelId="{7E602B0E-6DF5-4B18-A5D9-231DAFE3A5BB}" type="presParOf" srcId="{7C379FB7-5045-42BE-BEB9-1E9DCE3A43BE}" destId="{FBF37474-44EB-4980-BD68-3FCD2E66C717}" srcOrd="2" destOrd="0" presId="urn:microsoft.com/office/officeart/2005/8/layout/hProcess6"/>
    <dgm:cxn modelId="{9102DCFD-4189-4404-A835-DCA4F7F5CBE1}" type="presParOf" srcId="{7C379FB7-5045-42BE-BEB9-1E9DCE3A43BE}" destId="{65B3CBFE-1E55-4561-9653-ACFC8426F96F}" srcOrd="3" destOrd="0" presId="urn:microsoft.com/office/officeart/2005/8/layout/hProcess6"/>
    <dgm:cxn modelId="{D15AD77E-3908-4838-9C0A-FEFCB9B5484C}" type="presParOf" srcId="{42D5C2F9-F28E-41A9-908D-B29B0456E280}" destId="{76B8E1A9-BF7D-457F-B78C-57B49C7B0A13}" srcOrd="1" destOrd="0" presId="urn:microsoft.com/office/officeart/2005/8/layout/hProcess6"/>
    <dgm:cxn modelId="{8B094A5C-0461-47A7-B5A0-DFBDA1B4703B}" type="presParOf" srcId="{42D5C2F9-F28E-41A9-908D-B29B0456E280}" destId="{41415A40-5FBE-4DBC-B749-449014480FAC}" srcOrd="2" destOrd="0" presId="urn:microsoft.com/office/officeart/2005/8/layout/hProcess6"/>
    <dgm:cxn modelId="{FA488947-B155-46F7-B1D7-EFB6662361F8}" type="presParOf" srcId="{41415A40-5FBE-4DBC-B749-449014480FAC}" destId="{EAA6A698-A46B-4631-BEB3-06536D8C7B0F}" srcOrd="0" destOrd="0" presId="urn:microsoft.com/office/officeart/2005/8/layout/hProcess6"/>
    <dgm:cxn modelId="{BE74D6DD-A620-47FF-A764-8A505826D616}" type="presParOf" srcId="{41415A40-5FBE-4DBC-B749-449014480FAC}" destId="{9D3FF80C-36B2-444F-894E-ADF4FC31DB06}" srcOrd="1" destOrd="0" presId="urn:microsoft.com/office/officeart/2005/8/layout/hProcess6"/>
    <dgm:cxn modelId="{E38CC4C6-C9C9-4351-8DAB-8C8C13B6BCAF}" type="presParOf" srcId="{41415A40-5FBE-4DBC-B749-449014480FAC}" destId="{48543E8D-A082-47BB-806F-70D0E4F41D83}" srcOrd="2" destOrd="0" presId="urn:microsoft.com/office/officeart/2005/8/layout/hProcess6"/>
    <dgm:cxn modelId="{4DCADB19-E40C-411A-B691-B0201F88767D}" type="presParOf" srcId="{41415A40-5FBE-4DBC-B749-449014480FAC}" destId="{B1C4A417-13FE-40FD-AE95-C20E5478AC03}" srcOrd="3" destOrd="0" presId="urn:microsoft.com/office/officeart/2005/8/layout/hProcess6"/>
    <dgm:cxn modelId="{E1CC9E56-75EE-4435-8CC7-8F075386C11B}" type="presParOf" srcId="{42D5C2F9-F28E-41A9-908D-B29B0456E280}" destId="{A5F67C0E-0461-424F-A524-BBD3AD0BE4A0}" srcOrd="3" destOrd="0" presId="urn:microsoft.com/office/officeart/2005/8/layout/hProcess6"/>
    <dgm:cxn modelId="{C1ECF003-E119-4DE9-9ABC-03237E20E296}" type="presParOf" srcId="{42D5C2F9-F28E-41A9-908D-B29B0456E280}" destId="{3CD3C7D7-ABFD-4E26-9A53-77A7819C1D52}" srcOrd="4" destOrd="0" presId="urn:microsoft.com/office/officeart/2005/8/layout/hProcess6"/>
    <dgm:cxn modelId="{C121927C-0FF9-4E70-9ECC-B5B21CC991E6}" type="presParOf" srcId="{3CD3C7D7-ABFD-4E26-9A53-77A7819C1D52}" destId="{865589E3-0751-4235-B47B-19B70A133EC3}" srcOrd="0" destOrd="0" presId="urn:microsoft.com/office/officeart/2005/8/layout/hProcess6"/>
    <dgm:cxn modelId="{D0EC2A2D-F937-4E7C-9EB8-46E1153D5D01}" type="presParOf" srcId="{3CD3C7D7-ABFD-4E26-9A53-77A7819C1D52}" destId="{2C61EC8C-206B-4470-A727-C4A130C44C9B}" srcOrd="1" destOrd="0" presId="urn:microsoft.com/office/officeart/2005/8/layout/hProcess6"/>
    <dgm:cxn modelId="{FE55F2DC-5C6E-46FC-B631-5A0D8F052188}" type="presParOf" srcId="{3CD3C7D7-ABFD-4E26-9A53-77A7819C1D52}" destId="{0BBB7CA2-0F4A-42B0-85E6-50CC533AD6B4}" srcOrd="2" destOrd="0" presId="urn:microsoft.com/office/officeart/2005/8/layout/hProcess6"/>
    <dgm:cxn modelId="{E244FFBE-C702-4390-840C-DC83948539FC}" type="presParOf" srcId="{3CD3C7D7-ABFD-4E26-9A53-77A7819C1D52}" destId="{D78470C1-DFDB-4FA4-A290-7CBCE21ABE5D}"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4E51B3-0DD9-4D70-9C26-E5F6420DD25A}">
      <dsp:nvSpPr>
        <dsp:cNvPr id="0" name=""/>
        <dsp:cNvSpPr/>
      </dsp:nvSpPr>
      <dsp:spPr>
        <a:xfrm>
          <a:off x="1747765" y="0"/>
          <a:ext cx="1814601" cy="1008112"/>
        </a:xfrm>
        <a:prstGeom prst="roundRect">
          <a:avLst>
            <a:gd name="adj" fmla="val 10000"/>
          </a:avLst>
        </a:prstGeom>
        <a:solidFill>
          <a:schemeClr val="dk2">
            <a:alpha val="90000"/>
            <a:tint val="40000"/>
            <a:hueOff val="0"/>
            <a:satOff val="0"/>
            <a:lumOff val="0"/>
            <a:alphaOff val="0"/>
          </a:schemeClr>
        </a:solidFill>
        <a:ln w="12000" cap="flat" cmpd="sng" algn="ctr">
          <a:solidFill>
            <a:schemeClr val="dk2">
              <a:alpha val="90000"/>
              <a:tint val="40000"/>
              <a:hueOff val="0"/>
              <a:satOff val="0"/>
              <a:lumOff val="0"/>
              <a:alphaOff val="0"/>
            </a:schemeClr>
          </a:solidFill>
          <a:prstDash val="solid"/>
        </a:ln>
        <a:effectLst>
          <a:glow rad="63500">
            <a:schemeClr val="dk2">
              <a:alpha val="90000"/>
              <a:tint val="40000"/>
              <a:hueOff val="0"/>
              <a:satOff val="0"/>
              <a:lumOff val="0"/>
              <a:alphaOff val="0"/>
              <a:alpha val="45000"/>
              <a:satMod val="12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Aspirin</a:t>
          </a:r>
          <a:endParaRPr lang="el-GR" sz="2800" kern="1200" dirty="0"/>
        </a:p>
      </dsp:txBody>
      <dsp:txXfrm>
        <a:off x="1747765" y="0"/>
        <a:ext cx="1814601" cy="1008112"/>
      </dsp:txXfrm>
    </dsp:sp>
    <dsp:sp modelId="{5BAFB59F-84D7-4776-8097-2ECED55094F1}">
      <dsp:nvSpPr>
        <dsp:cNvPr id="0" name=""/>
        <dsp:cNvSpPr/>
      </dsp:nvSpPr>
      <dsp:spPr>
        <a:xfrm>
          <a:off x="4368856" y="0"/>
          <a:ext cx="1814601" cy="1008112"/>
        </a:xfrm>
        <a:prstGeom prst="roundRect">
          <a:avLst>
            <a:gd name="adj" fmla="val 10000"/>
          </a:avLst>
        </a:prstGeom>
        <a:solidFill>
          <a:schemeClr val="dk2">
            <a:alpha val="90000"/>
            <a:tint val="40000"/>
            <a:hueOff val="0"/>
            <a:satOff val="0"/>
            <a:lumOff val="0"/>
            <a:alphaOff val="0"/>
          </a:schemeClr>
        </a:solidFill>
        <a:ln w="12000" cap="flat" cmpd="sng" algn="ctr">
          <a:solidFill>
            <a:schemeClr val="dk2">
              <a:alpha val="90000"/>
              <a:tint val="40000"/>
              <a:hueOff val="0"/>
              <a:satOff val="0"/>
              <a:lumOff val="0"/>
              <a:alphaOff val="0"/>
            </a:schemeClr>
          </a:solidFill>
          <a:prstDash val="solid"/>
        </a:ln>
        <a:effectLst>
          <a:glow rad="63500">
            <a:schemeClr val="dk2">
              <a:alpha val="90000"/>
              <a:tint val="40000"/>
              <a:hueOff val="0"/>
              <a:satOff val="0"/>
              <a:lumOff val="0"/>
              <a:alphaOff val="0"/>
              <a:alpha val="45000"/>
              <a:satMod val="12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No Aspirin</a:t>
          </a:r>
          <a:endParaRPr lang="el-GR" sz="2800" kern="1200" dirty="0"/>
        </a:p>
      </dsp:txBody>
      <dsp:txXfrm>
        <a:off x="4368856" y="0"/>
        <a:ext cx="1814601" cy="1008112"/>
      </dsp:txXfrm>
    </dsp:sp>
    <dsp:sp modelId="{7E125934-B3E7-43A9-BB93-36875F4C9182}">
      <dsp:nvSpPr>
        <dsp:cNvPr id="0" name=""/>
        <dsp:cNvSpPr/>
      </dsp:nvSpPr>
      <dsp:spPr>
        <a:xfrm>
          <a:off x="3587570" y="4284475"/>
          <a:ext cx="756084" cy="756084"/>
        </a:xfrm>
        <a:prstGeom prst="triangle">
          <a:avLst/>
        </a:prstGeom>
        <a:solidFill>
          <a:schemeClr val="dk2">
            <a:alpha val="90000"/>
            <a:tint val="40000"/>
            <a:hueOff val="0"/>
            <a:satOff val="0"/>
            <a:lumOff val="0"/>
            <a:alphaOff val="0"/>
          </a:schemeClr>
        </a:solidFill>
        <a:ln w="12000" cap="flat" cmpd="sng" algn="ctr">
          <a:solidFill>
            <a:schemeClr val="dk2">
              <a:alpha val="90000"/>
              <a:tint val="40000"/>
              <a:hueOff val="0"/>
              <a:satOff val="0"/>
              <a:lumOff val="0"/>
              <a:alphaOff val="0"/>
            </a:schemeClr>
          </a:solidFill>
          <a:prstDash val="solid"/>
        </a:ln>
        <a:effectLst>
          <a:glow rad="63500">
            <a:schemeClr val="dk2">
              <a:alpha val="90000"/>
              <a:tint val="40000"/>
              <a:hueOff val="0"/>
              <a:satOff val="0"/>
              <a:lumOff val="0"/>
              <a:alphaOff val="0"/>
              <a:alpha val="45000"/>
              <a:satMod val="12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E0BAC66-55BE-46FF-B08A-7A027EC2C325}">
      <dsp:nvSpPr>
        <dsp:cNvPr id="0" name=""/>
        <dsp:cNvSpPr/>
      </dsp:nvSpPr>
      <dsp:spPr>
        <a:xfrm>
          <a:off x="1697360" y="3967928"/>
          <a:ext cx="4536504" cy="306466"/>
        </a:xfrm>
        <a:prstGeom prst="rect">
          <a:avLst/>
        </a:prstGeom>
        <a:solidFill>
          <a:schemeClr val="dk2">
            <a:alpha val="90000"/>
            <a:tint val="40000"/>
            <a:hueOff val="0"/>
            <a:satOff val="0"/>
            <a:lumOff val="0"/>
            <a:alphaOff val="0"/>
          </a:schemeClr>
        </a:solidFill>
        <a:ln w="12000" cap="flat" cmpd="sng" algn="ctr">
          <a:solidFill>
            <a:schemeClr val="dk2">
              <a:alpha val="90000"/>
              <a:tint val="40000"/>
              <a:hueOff val="0"/>
              <a:satOff val="0"/>
              <a:lumOff val="0"/>
              <a:alphaOff val="0"/>
            </a:schemeClr>
          </a:solidFill>
          <a:prstDash val="solid"/>
        </a:ln>
        <a:effectLst>
          <a:glow rad="63500">
            <a:schemeClr val="dk2">
              <a:alpha val="90000"/>
              <a:tint val="40000"/>
              <a:hueOff val="0"/>
              <a:satOff val="0"/>
              <a:lumOff val="0"/>
              <a:alphaOff val="0"/>
              <a:alpha val="45000"/>
              <a:satMod val="12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FDBA926-6B18-4867-A339-9538615AD6FF}">
      <dsp:nvSpPr>
        <dsp:cNvPr id="0" name=""/>
        <dsp:cNvSpPr/>
      </dsp:nvSpPr>
      <dsp:spPr>
        <a:xfrm>
          <a:off x="4368856" y="3310639"/>
          <a:ext cx="1814601" cy="620996"/>
        </a:xfrm>
        <a:prstGeom prst="roundRect">
          <a:avLst/>
        </a:prstGeom>
        <a:solidFill>
          <a:schemeClr val="accent2"/>
        </a:solidFill>
        <a:ln w="1905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More MI</a:t>
          </a:r>
          <a:endParaRPr lang="el-GR" sz="1900" kern="1200" dirty="0"/>
        </a:p>
      </dsp:txBody>
      <dsp:txXfrm>
        <a:off x="4368856" y="3310639"/>
        <a:ext cx="1814601" cy="620996"/>
      </dsp:txXfrm>
    </dsp:sp>
    <dsp:sp modelId="{BC4CEB17-ECC8-4CB5-B9B2-68339E421DC4}">
      <dsp:nvSpPr>
        <dsp:cNvPr id="0" name=""/>
        <dsp:cNvSpPr/>
      </dsp:nvSpPr>
      <dsp:spPr>
        <a:xfrm>
          <a:off x="4368856" y="2641253"/>
          <a:ext cx="1814601" cy="620996"/>
        </a:xfrm>
        <a:prstGeom prst="roundRect">
          <a:avLst/>
        </a:prstGeom>
        <a:solidFill>
          <a:schemeClr val="accent2"/>
        </a:solidFill>
        <a:ln w="1905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?More CVA</a:t>
          </a:r>
          <a:endParaRPr lang="el-GR" sz="1900" kern="1200" dirty="0"/>
        </a:p>
      </dsp:txBody>
      <dsp:txXfrm>
        <a:off x="4368856" y="2641253"/>
        <a:ext cx="1814601" cy="620996"/>
      </dsp:txXfrm>
    </dsp:sp>
    <dsp:sp modelId="{72692C7E-C669-4A2A-BC37-B6D74C673130}">
      <dsp:nvSpPr>
        <dsp:cNvPr id="0" name=""/>
        <dsp:cNvSpPr/>
      </dsp:nvSpPr>
      <dsp:spPr>
        <a:xfrm>
          <a:off x="4368856" y="1971867"/>
          <a:ext cx="1814601" cy="620996"/>
        </a:xfrm>
        <a:prstGeom prst="roundRect">
          <a:avLst/>
        </a:prstGeom>
        <a:solidFill>
          <a:schemeClr val="accent2"/>
        </a:solidFill>
        <a:ln w="1905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?More CV death</a:t>
          </a:r>
          <a:endParaRPr lang="el-GR" sz="1900" kern="1200" dirty="0"/>
        </a:p>
      </dsp:txBody>
      <dsp:txXfrm>
        <a:off x="4368856" y="1971867"/>
        <a:ext cx="1814601" cy="620996"/>
      </dsp:txXfrm>
    </dsp:sp>
    <dsp:sp modelId="{70C8F508-9037-4FBA-834E-42C79BAA157A}">
      <dsp:nvSpPr>
        <dsp:cNvPr id="0" name=""/>
        <dsp:cNvSpPr/>
      </dsp:nvSpPr>
      <dsp:spPr>
        <a:xfrm>
          <a:off x="4368856" y="1290383"/>
          <a:ext cx="1814601" cy="620996"/>
        </a:xfrm>
        <a:prstGeom prst="roundRect">
          <a:avLst/>
        </a:prstGeom>
        <a:gradFill rotWithShape="0">
          <a:gsLst>
            <a:gs pos="0">
              <a:schemeClr val="dk2">
                <a:hueOff val="0"/>
                <a:satOff val="0"/>
                <a:lumOff val="0"/>
                <a:alphaOff val="0"/>
                <a:tint val="48000"/>
                <a:satMod val="138000"/>
              </a:schemeClr>
            </a:gs>
            <a:gs pos="25000">
              <a:schemeClr val="dk2">
                <a:hueOff val="0"/>
                <a:satOff val="0"/>
                <a:lumOff val="0"/>
                <a:alphaOff val="0"/>
                <a:tint val="85000"/>
              </a:schemeClr>
            </a:gs>
            <a:gs pos="40000">
              <a:schemeClr val="dk2">
                <a:hueOff val="0"/>
                <a:satOff val="0"/>
                <a:lumOff val="0"/>
                <a:alphaOff val="0"/>
                <a:tint val="92000"/>
              </a:schemeClr>
            </a:gs>
            <a:gs pos="50000">
              <a:schemeClr val="dk2">
                <a:hueOff val="0"/>
                <a:satOff val="0"/>
                <a:lumOff val="0"/>
                <a:alphaOff val="0"/>
                <a:tint val="93000"/>
              </a:schemeClr>
            </a:gs>
            <a:gs pos="60000">
              <a:schemeClr val="dk2">
                <a:hueOff val="0"/>
                <a:satOff val="0"/>
                <a:lumOff val="0"/>
                <a:alphaOff val="0"/>
                <a:tint val="92000"/>
              </a:schemeClr>
            </a:gs>
            <a:gs pos="75000">
              <a:schemeClr val="dk2">
                <a:hueOff val="0"/>
                <a:satOff val="0"/>
                <a:lumOff val="0"/>
                <a:alphaOff val="0"/>
                <a:tint val="83000"/>
                <a:satMod val="108000"/>
              </a:schemeClr>
            </a:gs>
            <a:gs pos="100000">
              <a:schemeClr val="dk2">
                <a:hueOff val="0"/>
                <a:satOff val="0"/>
                <a:lumOff val="0"/>
                <a:alphaOff val="0"/>
                <a:tint val="48000"/>
                <a:satMod val="150000"/>
              </a:schemeClr>
            </a:gs>
          </a:gsLst>
          <a:lin ang="5400000" scaled="0"/>
        </a:gradFill>
        <a:ln>
          <a:noFill/>
        </a:ln>
        <a:effectLst>
          <a:glow rad="63500">
            <a:schemeClr val="dk2">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Less bleeding</a:t>
          </a:r>
          <a:endParaRPr lang="el-GR" sz="1900" kern="1200" dirty="0"/>
        </a:p>
      </dsp:txBody>
      <dsp:txXfrm>
        <a:off x="4368856" y="1290383"/>
        <a:ext cx="1814601" cy="620996"/>
      </dsp:txXfrm>
    </dsp:sp>
    <dsp:sp modelId="{B74D0204-2199-4A7E-9CD7-E615320C5FAA}">
      <dsp:nvSpPr>
        <dsp:cNvPr id="0" name=""/>
        <dsp:cNvSpPr/>
      </dsp:nvSpPr>
      <dsp:spPr>
        <a:xfrm>
          <a:off x="1747765" y="3310639"/>
          <a:ext cx="1814601" cy="620996"/>
        </a:xfrm>
        <a:prstGeom prst="roundRect">
          <a:avLst/>
        </a:prstGeom>
        <a:gradFill rotWithShape="0">
          <a:gsLst>
            <a:gs pos="0">
              <a:schemeClr val="dk2">
                <a:hueOff val="0"/>
                <a:satOff val="0"/>
                <a:lumOff val="0"/>
                <a:alphaOff val="0"/>
                <a:tint val="48000"/>
                <a:satMod val="138000"/>
              </a:schemeClr>
            </a:gs>
            <a:gs pos="25000">
              <a:schemeClr val="dk2">
                <a:hueOff val="0"/>
                <a:satOff val="0"/>
                <a:lumOff val="0"/>
                <a:alphaOff val="0"/>
                <a:tint val="85000"/>
              </a:schemeClr>
            </a:gs>
            <a:gs pos="40000">
              <a:schemeClr val="dk2">
                <a:hueOff val="0"/>
                <a:satOff val="0"/>
                <a:lumOff val="0"/>
                <a:alphaOff val="0"/>
                <a:tint val="92000"/>
              </a:schemeClr>
            </a:gs>
            <a:gs pos="50000">
              <a:schemeClr val="dk2">
                <a:hueOff val="0"/>
                <a:satOff val="0"/>
                <a:lumOff val="0"/>
                <a:alphaOff val="0"/>
                <a:tint val="93000"/>
              </a:schemeClr>
            </a:gs>
            <a:gs pos="60000">
              <a:schemeClr val="dk2">
                <a:hueOff val="0"/>
                <a:satOff val="0"/>
                <a:lumOff val="0"/>
                <a:alphaOff val="0"/>
                <a:tint val="92000"/>
              </a:schemeClr>
            </a:gs>
            <a:gs pos="75000">
              <a:schemeClr val="dk2">
                <a:hueOff val="0"/>
                <a:satOff val="0"/>
                <a:lumOff val="0"/>
                <a:alphaOff val="0"/>
                <a:tint val="83000"/>
                <a:satMod val="108000"/>
              </a:schemeClr>
            </a:gs>
            <a:gs pos="100000">
              <a:schemeClr val="dk2">
                <a:hueOff val="0"/>
                <a:satOff val="0"/>
                <a:lumOff val="0"/>
                <a:alphaOff val="0"/>
                <a:tint val="48000"/>
                <a:satMod val="150000"/>
              </a:schemeClr>
            </a:gs>
          </a:gsLst>
          <a:lin ang="5400000" scaled="0"/>
        </a:gradFill>
        <a:ln>
          <a:noFill/>
        </a:ln>
        <a:effectLst>
          <a:glow rad="63500">
            <a:schemeClr val="dk2">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Less MI</a:t>
          </a:r>
          <a:endParaRPr lang="el-GR" sz="1900" kern="1200" dirty="0"/>
        </a:p>
      </dsp:txBody>
      <dsp:txXfrm>
        <a:off x="1747765" y="3310639"/>
        <a:ext cx="1814601" cy="620996"/>
      </dsp:txXfrm>
    </dsp:sp>
    <dsp:sp modelId="{8A303494-40CE-482C-927C-BD8DF3850235}">
      <dsp:nvSpPr>
        <dsp:cNvPr id="0" name=""/>
        <dsp:cNvSpPr/>
      </dsp:nvSpPr>
      <dsp:spPr>
        <a:xfrm>
          <a:off x="1747765" y="2641253"/>
          <a:ext cx="1814601" cy="620996"/>
        </a:xfrm>
        <a:prstGeom prst="roundRect">
          <a:avLst/>
        </a:prstGeom>
        <a:gradFill rotWithShape="0">
          <a:gsLst>
            <a:gs pos="0">
              <a:schemeClr val="dk2">
                <a:hueOff val="0"/>
                <a:satOff val="0"/>
                <a:lumOff val="0"/>
                <a:alphaOff val="0"/>
                <a:tint val="48000"/>
                <a:satMod val="138000"/>
              </a:schemeClr>
            </a:gs>
            <a:gs pos="25000">
              <a:schemeClr val="dk2">
                <a:hueOff val="0"/>
                <a:satOff val="0"/>
                <a:lumOff val="0"/>
                <a:alphaOff val="0"/>
                <a:tint val="85000"/>
              </a:schemeClr>
            </a:gs>
            <a:gs pos="40000">
              <a:schemeClr val="dk2">
                <a:hueOff val="0"/>
                <a:satOff val="0"/>
                <a:lumOff val="0"/>
                <a:alphaOff val="0"/>
                <a:tint val="92000"/>
              </a:schemeClr>
            </a:gs>
            <a:gs pos="50000">
              <a:schemeClr val="dk2">
                <a:hueOff val="0"/>
                <a:satOff val="0"/>
                <a:lumOff val="0"/>
                <a:alphaOff val="0"/>
                <a:tint val="93000"/>
              </a:schemeClr>
            </a:gs>
            <a:gs pos="60000">
              <a:schemeClr val="dk2">
                <a:hueOff val="0"/>
                <a:satOff val="0"/>
                <a:lumOff val="0"/>
                <a:alphaOff val="0"/>
                <a:tint val="92000"/>
              </a:schemeClr>
            </a:gs>
            <a:gs pos="75000">
              <a:schemeClr val="dk2">
                <a:hueOff val="0"/>
                <a:satOff val="0"/>
                <a:lumOff val="0"/>
                <a:alphaOff val="0"/>
                <a:tint val="83000"/>
                <a:satMod val="108000"/>
              </a:schemeClr>
            </a:gs>
            <a:gs pos="100000">
              <a:schemeClr val="dk2">
                <a:hueOff val="0"/>
                <a:satOff val="0"/>
                <a:lumOff val="0"/>
                <a:alphaOff val="0"/>
                <a:tint val="48000"/>
                <a:satMod val="150000"/>
              </a:schemeClr>
            </a:gs>
          </a:gsLst>
          <a:lin ang="5400000" scaled="0"/>
        </a:gradFill>
        <a:ln>
          <a:noFill/>
        </a:ln>
        <a:effectLst>
          <a:glow rad="63500">
            <a:schemeClr val="dk2">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?Less CVA</a:t>
          </a:r>
          <a:endParaRPr lang="el-GR" sz="1900" kern="1200" dirty="0"/>
        </a:p>
      </dsp:txBody>
      <dsp:txXfrm>
        <a:off x="1747765" y="2641253"/>
        <a:ext cx="1814601" cy="620996"/>
      </dsp:txXfrm>
    </dsp:sp>
    <dsp:sp modelId="{8D2D8FE9-2E4D-4847-A179-877C16294D39}">
      <dsp:nvSpPr>
        <dsp:cNvPr id="0" name=""/>
        <dsp:cNvSpPr/>
      </dsp:nvSpPr>
      <dsp:spPr>
        <a:xfrm>
          <a:off x="1747765" y="1971867"/>
          <a:ext cx="1814601" cy="620996"/>
        </a:xfrm>
        <a:prstGeom prst="roundRect">
          <a:avLst/>
        </a:prstGeom>
        <a:gradFill rotWithShape="0">
          <a:gsLst>
            <a:gs pos="0">
              <a:schemeClr val="dk2">
                <a:hueOff val="0"/>
                <a:satOff val="0"/>
                <a:lumOff val="0"/>
                <a:alphaOff val="0"/>
                <a:tint val="48000"/>
                <a:satMod val="138000"/>
              </a:schemeClr>
            </a:gs>
            <a:gs pos="25000">
              <a:schemeClr val="dk2">
                <a:hueOff val="0"/>
                <a:satOff val="0"/>
                <a:lumOff val="0"/>
                <a:alphaOff val="0"/>
                <a:tint val="85000"/>
              </a:schemeClr>
            </a:gs>
            <a:gs pos="40000">
              <a:schemeClr val="dk2">
                <a:hueOff val="0"/>
                <a:satOff val="0"/>
                <a:lumOff val="0"/>
                <a:alphaOff val="0"/>
                <a:tint val="92000"/>
              </a:schemeClr>
            </a:gs>
            <a:gs pos="50000">
              <a:schemeClr val="dk2">
                <a:hueOff val="0"/>
                <a:satOff val="0"/>
                <a:lumOff val="0"/>
                <a:alphaOff val="0"/>
                <a:tint val="93000"/>
              </a:schemeClr>
            </a:gs>
            <a:gs pos="60000">
              <a:schemeClr val="dk2">
                <a:hueOff val="0"/>
                <a:satOff val="0"/>
                <a:lumOff val="0"/>
                <a:alphaOff val="0"/>
                <a:tint val="92000"/>
              </a:schemeClr>
            </a:gs>
            <a:gs pos="75000">
              <a:schemeClr val="dk2">
                <a:hueOff val="0"/>
                <a:satOff val="0"/>
                <a:lumOff val="0"/>
                <a:alphaOff val="0"/>
                <a:tint val="83000"/>
                <a:satMod val="108000"/>
              </a:schemeClr>
            </a:gs>
            <a:gs pos="100000">
              <a:schemeClr val="dk2">
                <a:hueOff val="0"/>
                <a:satOff val="0"/>
                <a:lumOff val="0"/>
                <a:alphaOff val="0"/>
                <a:tint val="48000"/>
                <a:satMod val="150000"/>
              </a:schemeClr>
            </a:gs>
          </a:gsLst>
          <a:lin ang="5400000" scaled="0"/>
        </a:gradFill>
        <a:ln>
          <a:noFill/>
        </a:ln>
        <a:effectLst>
          <a:glow rad="63500">
            <a:schemeClr val="dk2">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?Less CV deaths</a:t>
          </a:r>
          <a:endParaRPr lang="el-GR" sz="1900" kern="1200" dirty="0"/>
        </a:p>
      </dsp:txBody>
      <dsp:txXfrm>
        <a:off x="1747765" y="1971867"/>
        <a:ext cx="1814601" cy="620996"/>
      </dsp:txXfrm>
    </dsp:sp>
    <dsp:sp modelId="{38F7C2A9-37D3-4974-8C1D-9FB300A2823C}">
      <dsp:nvSpPr>
        <dsp:cNvPr id="0" name=""/>
        <dsp:cNvSpPr/>
      </dsp:nvSpPr>
      <dsp:spPr>
        <a:xfrm>
          <a:off x="1747765" y="1290383"/>
          <a:ext cx="1814601" cy="620996"/>
        </a:xfrm>
        <a:prstGeom prst="roundRect">
          <a:avLst/>
        </a:prstGeom>
        <a:solidFill>
          <a:schemeClr val="accent2"/>
        </a:solidFill>
        <a:ln w="1905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More bleeding</a:t>
          </a:r>
          <a:endParaRPr lang="el-GR" sz="1900" kern="1200" dirty="0"/>
        </a:p>
      </dsp:txBody>
      <dsp:txXfrm>
        <a:off x="1747765" y="1290383"/>
        <a:ext cx="1814601" cy="6209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AB26BA-8E68-471A-A62B-E40055E8A9AC}">
      <dsp:nvSpPr>
        <dsp:cNvPr id="0" name=""/>
        <dsp:cNvSpPr/>
      </dsp:nvSpPr>
      <dsp:spPr>
        <a:xfrm>
          <a:off x="645270" y="654294"/>
          <a:ext cx="2260996" cy="1976395"/>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GB" sz="1500" kern="1200" dirty="0" smtClean="0"/>
            <a:t>Oxidation by CY P</a:t>
          </a:r>
          <a:r>
            <a:rPr lang="el-GR" sz="1500" kern="1200" dirty="0" smtClean="0"/>
            <a:t>2C19</a:t>
          </a:r>
          <a:r>
            <a:rPr lang="en-GB" sz="1500" kern="1200" dirty="0" smtClean="0"/>
            <a:t> </a:t>
          </a:r>
          <a:r>
            <a:rPr lang="en-GB" sz="1500" kern="1200" dirty="0" err="1" smtClean="0"/>
            <a:t>isoenzymes</a:t>
          </a:r>
          <a:endParaRPr lang="el-GR" sz="1500" kern="1200" dirty="0"/>
        </a:p>
      </dsp:txBody>
      <dsp:txXfrm>
        <a:off x="1210519" y="654294"/>
        <a:ext cx="1695747" cy="1976395"/>
      </dsp:txXfrm>
    </dsp:sp>
    <dsp:sp modelId="{65B3CBFE-1E55-4561-9653-ACFC8426F96F}">
      <dsp:nvSpPr>
        <dsp:cNvPr id="0" name=""/>
        <dsp:cNvSpPr/>
      </dsp:nvSpPr>
      <dsp:spPr>
        <a:xfrm>
          <a:off x="840" y="1077242"/>
          <a:ext cx="1288858" cy="11304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rPr>
            <a:t>Clopidogrel </a:t>
          </a:r>
          <a:r>
            <a:rPr lang="en-GB" sz="1400" b="1" kern="1200" dirty="0" err="1" smtClean="0">
              <a:solidFill>
                <a:schemeClr val="bg1"/>
              </a:solidFill>
            </a:rPr>
            <a:t>Prodrug</a:t>
          </a:r>
          <a:endParaRPr lang="el-GR" sz="1400" b="1" kern="1200" dirty="0">
            <a:solidFill>
              <a:schemeClr val="bg1"/>
            </a:solidFill>
          </a:endParaRPr>
        </a:p>
      </dsp:txBody>
      <dsp:txXfrm>
        <a:off x="840" y="1077242"/>
        <a:ext cx="1288858" cy="1130498"/>
      </dsp:txXfrm>
    </dsp:sp>
    <dsp:sp modelId="{9D3FF80C-36B2-444F-894E-ADF4FC31DB06}">
      <dsp:nvSpPr>
        <dsp:cNvPr id="0" name=""/>
        <dsp:cNvSpPr/>
      </dsp:nvSpPr>
      <dsp:spPr>
        <a:xfrm>
          <a:off x="3967194" y="654294"/>
          <a:ext cx="2260996" cy="1976395"/>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GB" sz="1500" kern="1200" dirty="0" err="1" smtClean="0"/>
            <a:t>Paraoxonase</a:t>
          </a:r>
          <a:r>
            <a:rPr lang="en-GB" sz="1500" kern="1200" dirty="0" smtClean="0"/>
            <a:t> enzymes</a:t>
          </a:r>
          <a:endParaRPr lang="el-GR" sz="1500" kern="1200" dirty="0"/>
        </a:p>
      </dsp:txBody>
      <dsp:txXfrm>
        <a:off x="4532443" y="654294"/>
        <a:ext cx="1695747" cy="1976395"/>
      </dsp:txXfrm>
    </dsp:sp>
    <dsp:sp modelId="{B1C4A417-13FE-40FD-AE95-C20E5478AC03}">
      <dsp:nvSpPr>
        <dsp:cNvPr id="0" name=""/>
        <dsp:cNvSpPr/>
      </dsp:nvSpPr>
      <dsp:spPr>
        <a:xfrm>
          <a:off x="2878818" y="1077242"/>
          <a:ext cx="1477154" cy="11304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rPr>
            <a:t>Intermediate metabolite</a:t>
          </a:r>
          <a:endParaRPr lang="el-GR" sz="1400" b="1" kern="1200" dirty="0">
            <a:solidFill>
              <a:schemeClr val="bg1"/>
            </a:solidFill>
          </a:endParaRPr>
        </a:p>
      </dsp:txBody>
      <dsp:txXfrm>
        <a:off x="2878818" y="1077242"/>
        <a:ext cx="1477154" cy="1130498"/>
      </dsp:txXfrm>
    </dsp:sp>
    <dsp:sp modelId="{2C61EC8C-206B-4470-A727-C4A130C44C9B}">
      <dsp:nvSpPr>
        <dsp:cNvPr id="0" name=""/>
        <dsp:cNvSpPr/>
      </dsp:nvSpPr>
      <dsp:spPr>
        <a:xfrm>
          <a:off x="6882162" y="654294"/>
          <a:ext cx="2260996" cy="1976395"/>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GB" sz="1500" kern="1200" dirty="0" smtClean="0"/>
            <a:t>P2Y12 receptor binding</a:t>
          </a:r>
          <a:endParaRPr lang="el-GR" sz="1500" kern="1200" dirty="0"/>
        </a:p>
      </dsp:txBody>
      <dsp:txXfrm>
        <a:off x="7447411" y="654294"/>
        <a:ext cx="1695747" cy="1976395"/>
      </dsp:txXfrm>
    </dsp:sp>
    <dsp:sp modelId="{D78470C1-DFDB-4FA4-A290-7CBCE21ABE5D}">
      <dsp:nvSpPr>
        <dsp:cNvPr id="0" name=""/>
        <dsp:cNvSpPr/>
      </dsp:nvSpPr>
      <dsp:spPr>
        <a:xfrm>
          <a:off x="6188465" y="1077242"/>
          <a:ext cx="1387392" cy="11304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bg1"/>
              </a:solidFill>
            </a:rPr>
            <a:t>Active metabolite</a:t>
          </a:r>
          <a:endParaRPr lang="el-GR" sz="1500" b="1" kern="1200" dirty="0">
            <a:solidFill>
              <a:schemeClr val="bg1"/>
            </a:solidFill>
          </a:endParaRPr>
        </a:p>
      </dsp:txBody>
      <dsp:txXfrm>
        <a:off x="6188465" y="1077242"/>
        <a:ext cx="1387392" cy="113049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17" name="Footer Placeholder 16"/>
          <p:cNvSpPr>
            <a:spLocks noGrp="1"/>
          </p:cNvSpPr>
          <p:nvPr>
            <p:ph type="ftr" sz="quarter" idx="11"/>
          </p:nvPr>
        </p:nvSpPr>
        <p:spPr/>
        <p:txBody>
          <a:bodyPr/>
          <a:lstStyle>
            <a:extLst/>
          </a:lstStyle>
          <a:p>
            <a:endParaRPr lang="el-GR"/>
          </a:p>
        </p:txBody>
      </p:sp>
      <p:sp>
        <p:nvSpPr>
          <p:cNvPr id="29" name="Slide Number Placeholder 28"/>
          <p:cNvSpPr>
            <a:spLocks noGrp="1"/>
          </p:cNvSpPr>
          <p:nvPr>
            <p:ph type="sldNum" sz="quarter" idx="12"/>
          </p:nvPr>
        </p:nvSpPr>
        <p:spPr/>
        <p:txBody>
          <a:bodyPr/>
          <a:lstStyle>
            <a:extLst/>
          </a:lstStyle>
          <a:p>
            <a:fld id="{23AA6551-2700-4543-92C1-6DD5900A85AD}" type="slidenum">
              <a:rPr lang="el-GR" smtClean="0"/>
              <a:pPr/>
              <a:t>‹#›</a:t>
            </a:fld>
            <a:endParaRPr lang="el-G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3AA6551-2700-4543-92C1-6DD5900A85A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3AA6551-2700-4543-92C1-6DD5900A85A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3AA6551-2700-4543-92C1-6DD5900A85A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3AA6551-2700-4543-92C1-6DD5900A85AD}" type="slidenum">
              <a:rPr lang="el-GR" smtClean="0"/>
              <a:pPr/>
              <a:t>‹#›</a:t>
            </a:fld>
            <a:endParaRPr lang="el-G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23AA6551-2700-4543-92C1-6DD5900A85A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23AA6551-2700-4543-92C1-6DD5900A85AD}" type="slidenum">
              <a:rPr lang="el-GR" smtClean="0"/>
              <a:pPr/>
              <a:t>‹#›</a:t>
            </a:fld>
            <a:endParaRPr lang="el-G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23AA6551-2700-4543-92C1-6DD5900A85A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23AA6551-2700-4543-92C1-6DD5900A85A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4BCADB-1A80-45BF-B7DE-50EB33AE0221}" type="datetimeFigureOut">
              <a:rPr lang="el-GR" smtClean="0"/>
              <a:pPr/>
              <a:t>23/11/2012</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23AA6551-2700-4543-92C1-6DD5900A85A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F4BCADB-1A80-45BF-B7DE-50EB33AE0221}" type="datetimeFigureOut">
              <a:rPr lang="el-GR" smtClean="0"/>
              <a:pPr/>
              <a:t>23/11/2012</a:t>
            </a:fld>
            <a:endParaRPr lang="el-GR"/>
          </a:p>
        </p:txBody>
      </p:sp>
      <p:sp>
        <p:nvSpPr>
          <p:cNvPr id="6" name="Footer Placeholder 5"/>
          <p:cNvSpPr>
            <a:spLocks noGrp="1"/>
          </p:cNvSpPr>
          <p:nvPr>
            <p:ph type="ftr" sz="quarter" idx="11"/>
          </p:nvPr>
        </p:nvSpPr>
        <p:spPr>
          <a:xfrm>
            <a:off x="914400" y="55499"/>
            <a:ext cx="5562600" cy="365125"/>
          </a:xfrm>
        </p:spPr>
        <p:txBody>
          <a:bodyPr/>
          <a:lstStyle>
            <a:extLst/>
          </a:lstStyle>
          <a:p>
            <a:endParaRPr lang="el-GR"/>
          </a:p>
        </p:txBody>
      </p:sp>
      <p:sp>
        <p:nvSpPr>
          <p:cNvPr id="7" name="Slide Number Placeholder 6"/>
          <p:cNvSpPr>
            <a:spLocks noGrp="1"/>
          </p:cNvSpPr>
          <p:nvPr>
            <p:ph type="sldNum" sz="quarter" idx="12"/>
          </p:nvPr>
        </p:nvSpPr>
        <p:spPr>
          <a:xfrm>
            <a:off x="8610600" y="55499"/>
            <a:ext cx="457200" cy="365125"/>
          </a:xfrm>
        </p:spPr>
        <p:txBody>
          <a:bodyPr/>
          <a:lstStyle>
            <a:extLst/>
          </a:lstStyle>
          <a:p>
            <a:fld id="{23AA6551-2700-4543-92C1-6DD5900A85A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F4BCADB-1A80-45BF-B7DE-50EB33AE0221}" type="datetimeFigureOut">
              <a:rPr lang="el-GR" smtClean="0"/>
              <a:pPr/>
              <a:t>23/11/2012</a:t>
            </a:fld>
            <a:endParaRPr lang="el-G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3AA6551-2700-4543-92C1-6DD5900A85A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3528" y="260648"/>
            <a:ext cx="8424936" cy="2160240"/>
          </a:xfrm>
        </p:spPr>
        <p:txBody>
          <a:bodyPr/>
          <a:lstStyle/>
          <a:p>
            <a:pPr algn="ctr"/>
            <a:r>
              <a:rPr lang="el-GR" b="1" dirty="0" smtClean="0"/>
              <a:t>Η νέα εποχή στην αντιαιμοπεταλιακή θεραπεία των ασθενών με ΟΣΣ</a:t>
            </a:r>
            <a:endParaRPr lang="el-GR" b="1" dirty="0"/>
          </a:p>
        </p:txBody>
      </p:sp>
      <p:sp>
        <p:nvSpPr>
          <p:cNvPr id="3" name="Subtitle 2"/>
          <p:cNvSpPr>
            <a:spLocks noGrp="1"/>
          </p:cNvSpPr>
          <p:nvPr>
            <p:ph type="subTitle" idx="4294967295"/>
          </p:nvPr>
        </p:nvSpPr>
        <p:spPr>
          <a:xfrm>
            <a:off x="1691680" y="2708920"/>
            <a:ext cx="5940425" cy="1484313"/>
          </a:xfrm>
        </p:spPr>
        <p:txBody>
          <a:bodyPr>
            <a:normAutofit fontScale="77500" lnSpcReduction="20000"/>
          </a:bodyPr>
          <a:lstStyle/>
          <a:p>
            <a:pPr algn="ctr">
              <a:buNone/>
            </a:pPr>
            <a:r>
              <a:rPr lang="el-GR" sz="3600" b="1" dirty="0" smtClean="0">
                <a:latin typeface="Century Gothic" pitchFamily="34" charset="0"/>
                <a:cs typeface="Arial" pitchFamily="34" charset="0"/>
              </a:rPr>
              <a:t>Δρ Στασίνος Θεοδώρου</a:t>
            </a:r>
            <a:r>
              <a:rPr lang="en-GB" sz="3600" b="1" dirty="0" smtClean="0">
                <a:latin typeface="Century Gothic" pitchFamily="34" charset="0"/>
                <a:cs typeface="Arial" pitchFamily="34" charset="0"/>
              </a:rPr>
              <a:t> </a:t>
            </a:r>
          </a:p>
          <a:p>
            <a:pPr algn="ctr">
              <a:buNone/>
            </a:pPr>
            <a:r>
              <a:rPr lang="en-GB" sz="2300" b="1" dirty="0" smtClean="0">
                <a:latin typeface="Century Gothic" pitchFamily="34" charset="0"/>
                <a:cs typeface="Arial" pitchFamily="34" charset="0"/>
              </a:rPr>
              <a:t>MB ChB, MRCP(UK)</a:t>
            </a:r>
            <a:endParaRPr lang="el-GR" sz="2300" b="1" dirty="0" smtClean="0">
              <a:latin typeface="Century Gothic" pitchFamily="34" charset="0"/>
              <a:cs typeface="Arial" pitchFamily="34" charset="0"/>
            </a:endParaRPr>
          </a:p>
          <a:p>
            <a:pPr algn="ctr">
              <a:buNone/>
            </a:pPr>
            <a:r>
              <a:rPr lang="el-GR" sz="2800" b="1" dirty="0" smtClean="0">
                <a:latin typeface="Century Gothic" pitchFamily="34" charset="0"/>
                <a:cs typeface="Arial" pitchFamily="34" charset="0"/>
              </a:rPr>
              <a:t>Επεμβατικός Καρδιολόγος</a:t>
            </a:r>
          </a:p>
          <a:p>
            <a:pPr algn="ctr">
              <a:buNone/>
            </a:pPr>
            <a:r>
              <a:rPr lang="el-GR" sz="2800" b="1" dirty="0" smtClean="0">
                <a:latin typeface="Century Gothic" pitchFamily="34" charset="0"/>
                <a:cs typeface="Arial" pitchFamily="34" charset="0"/>
              </a:rPr>
              <a:t>Γενικό Νοσοκομείο Λεμεσού</a:t>
            </a:r>
            <a:endParaRPr lang="el-GR" sz="2800" b="1" dirty="0">
              <a:latin typeface="Century Gothic" pitchFamily="34" charset="0"/>
              <a:cs typeface="Arial" pitchFamily="34" charset="0"/>
            </a:endParaRPr>
          </a:p>
        </p:txBody>
      </p:sp>
      <p:pic>
        <p:nvPicPr>
          <p:cNvPr id="20481" name="Picture 1" descr="C:\Users\CardioLimassol\Documents\Documents\Antiplatelete agents presentation\limassol-hospital.jpg"/>
          <p:cNvPicPr>
            <a:picLocks noChangeAspect="1" noChangeArrowheads="1"/>
          </p:cNvPicPr>
          <p:nvPr/>
        </p:nvPicPr>
        <p:blipFill>
          <a:blip r:embed="rId2" cstate="print"/>
          <a:srcRect/>
          <a:stretch>
            <a:fillRect/>
          </a:stretch>
        </p:blipFill>
        <p:spPr bwMode="auto">
          <a:xfrm>
            <a:off x="2555776" y="4581128"/>
            <a:ext cx="4191000" cy="2181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922114"/>
          </a:xfrm>
        </p:spPr>
        <p:txBody>
          <a:bodyPr/>
          <a:lstStyle/>
          <a:p>
            <a:r>
              <a:rPr lang="en-GB" dirty="0" smtClean="0"/>
              <a:t>Primary prevention 4</a:t>
            </a:r>
            <a:endParaRPr lang="el-GR" dirty="0"/>
          </a:p>
        </p:txBody>
      </p:sp>
      <p:sp>
        <p:nvSpPr>
          <p:cNvPr id="3" name="Content Placeholder 2"/>
          <p:cNvSpPr>
            <a:spLocks noGrp="1"/>
          </p:cNvSpPr>
          <p:nvPr>
            <p:ph idx="1"/>
          </p:nvPr>
        </p:nvSpPr>
        <p:spPr>
          <a:xfrm>
            <a:off x="0" y="836712"/>
            <a:ext cx="9144000" cy="6021288"/>
          </a:xfrm>
        </p:spPr>
        <p:txBody>
          <a:bodyPr>
            <a:normAutofit lnSpcReduction="10000"/>
          </a:bodyPr>
          <a:lstStyle/>
          <a:p>
            <a:r>
              <a:rPr lang="en-GB" sz="2000" b="1" dirty="0" smtClean="0"/>
              <a:t>Effect of aspirin on mortality in the primary prevention of cardiovascular disease</a:t>
            </a:r>
            <a:r>
              <a:rPr lang="en-GB" sz="2000" dirty="0" smtClean="0"/>
              <a:t>. </a:t>
            </a:r>
            <a:r>
              <a:rPr lang="en-GB" sz="2000" dirty="0" err="1" smtClean="0"/>
              <a:t>Raju</a:t>
            </a:r>
            <a:r>
              <a:rPr lang="en-GB" sz="2000" dirty="0" smtClean="0"/>
              <a:t> N et al. Am J Med. 2011;124(7):621.</a:t>
            </a:r>
          </a:p>
          <a:p>
            <a:pPr lvl="1"/>
            <a:r>
              <a:rPr lang="en-US" sz="1600" dirty="0"/>
              <a:t>A</a:t>
            </a:r>
            <a:r>
              <a:rPr lang="en-US" sz="1600" dirty="0" smtClean="0"/>
              <a:t>n updated meta-analysis of randomized controlled trials of aspirin to obtain best estimates of the effect of aspirin on mortality in primary prevention</a:t>
            </a:r>
          </a:p>
          <a:p>
            <a:pPr lvl="1"/>
            <a:r>
              <a:rPr lang="en-US" sz="1600" dirty="0" smtClean="0"/>
              <a:t>Nine randomized controlled trials enrolling 100,076 participants </a:t>
            </a:r>
          </a:p>
          <a:p>
            <a:pPr lvl="1"/>
            <a:r>
              <a:rPr lang="en-US" sz="1600" dirty="0" smtClean="0"/>
              <a:t>CONCLUSION: Aspirin prevents deaths, myocardial infarction, and ischemic stroke, and increases hemorrhagic stroke and major bleeding when used in the primary prevention of cardiovascular disease</a:t>
            </a:r>
          </a:p>
          <a:p>
            <a:r>
              <a:rPr lang="en-US" sz="2000" b="1" dirty="0" smtClean="0"/>
              <a:t>Meta-analysis of multiple primary prevention trials of cardiovascular events using aspirin</a:t>
            </a:r>
            <a:r>
              <a:rPr lang="en-US" sz="2000" dirty="0" smtClean="0"/>
              <a:t>. </a:t>
            </a:r>
            <a:r>
              <a:rPr lang="en-US" sz="2000" dirty="0" err="1" smtClean="0"/>
              <a:t>Bartolucci</a:t>
            </a:r>
            <a:r>
              <a:rPr lang="en-US" sz="2000" dirty="0" smtClean="0"/>
              <a:t> AA, </a:t>
            </a:r>
            <a:r>
              <a:rPr lang="en-US" sz="2000" dirty="0" err="1" smtClean="0"/>
              <a:t>Tendera</a:t>
            </a:r>
            <a:r>
              <a:rPr lang="en-US" sz="2000" dirty="0" smtClean="0"/>
              <a:t> M, Howard G. Am J </a:t>
            </a:r>
            <a:r>
              <a:rPr lang="en-US" sz="2000" dirty="0" err="1" smtClean="0"/>
              <a:t>Cardiol</a:t>
            </a:r>
            <a:r>
              <a:rPr lang="en-US" sz="2000" dirty="0" smtClean="0"/>
              <a:t>. 2011;107(12):1796</a:t>
            </a:r>
          </a:p>
          <a:p>
            <a:pPr lvl="1"/>
            <a:r>
              <a:rPr lang="en-GB" sz="1600" dirty="0" smtClean="0"/>
              <a:t>Nine randomized trials. </a:t>
            </a:r>
            <a:r>
              <a:rPr lang="en-US" sz="1600" dirty="0"/>
              <a:t>C</a:t>
            </a:r>
            <a:r>
              <a:rPr lang="en-US" sz="1600" dirty="0" smtClean="0"/>
              <a:t>ombined sample consists of about 90,000 subjects</a:t>
            </a:r>
          </a:p>
          <a:p>
            <a:pPr lvl="1"/>
            <a:r>
              <a:rPr lang="en-US" sz="1600" dirty="0"/>
              <a:t>P</a:t>
            </a:r>
            <a:r>
              <a:rPr lang="en-US" sz="1600" dirty="0" smtClean="0"/>
              <a:t>rimary prevention with aspirin decreased the risk for total CV events and nonfatal MI, but there were no significant differences in the incidences of stroke, CV mortality, all-cause mortality and total coronary heart disease.</a:t>
            </a:r>
          </a:p>
          <a:p>
            <a:r>
              <a:rPr lang="en-GB" sz="2000" b="1" dirty="0" smtClean="0"/>
              <a:t>Effect of aspirin on vascular and nonvascular outcomes</a:t>
            </a:r>
            <a:r>
              <a:rPr lang="en-GB" sz="2000" dirty="0" smtClean="0"/>
              <a:t>: meta-analysis of randomized controlled trials. </a:t>
            </a:r>
            <a:r>
              <a:rPr lang="en-GB" sz="2000" dirty="0" err="1" smtClean="0"/>
              <a:t>Seshasai</a:t>
            </a:r>
            <a:r>
              <a:rPr lang="en-GB" sz="2000" dirty="0" smtClean="0"/>
              <a:t> SR et al. Arch Intern Med. 2012;172(3):209.</a:t>
            </a:r>
          </a:p>
          <a:p>
            <a:pPr lvl="1"/>
            <a:r>
              <a:rPr lang="en-US" sz="1600" dirty="0" smtClean="0"/>
              <a:t>CONCLUSIONS: </a:t>
            </a:r>
            <a:r>
              <a:rPr lang="en-US" sz="1600" dirty="0"/>
              <a:t>I</a:t>
            </a:r>
            <a:r>
              <a:rPr lang="en-US" sz="1600" dirty="0" smtClean="0"/>
              <a:t>mportant reductions in nonfatal MI.  No reductions in either cardiovascular death or cancer mortality. </a:t>
            </a:r>
          </a:p>
          <a:p>
            <a:pPr lvl="1"/>
            <a:r>
              <a:rPr lang="en-US" sz="1600" dirty="0" smtClean="0"/>
              <a:t>Because the benefits are further offset by clinically important bleeding events, routine use of aspirin for primary prevention is not warranted and treatment decisions need to be considered on a case-by-case basis</a:t>
            </a:r>
            <a:endParaRPr lang="en-US" sz="2000" dirty="0" smtClean="0"/>
          </a:p>
          <a:p>
            <a:endParaRPr lang="en-GB" sz="2000" dirty="0" smtClean="0"/>
          </a:p>
          <a:p>
            <a:endParaRPr lang="el-G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24936" cy="1165816"/>
          </a:xfrm>
        </p:spPr>
        <p:txBody>
          <a:bodyPr>
            <a:normAutofit fontScale="90000"/>
          </a:bodyPr>
          <a:lstStyle/>
          <a:p>
            <a:r>
              <a:rPr lang="en-GB" dirty="0" smtClean="0"/>
              <a:t>Aspirin for everybody?</a:t>
            </a:r>
            <a:br>
              <a:rPr lang="en-GB" dirty="0" smtClean="0"/>
            </a:br>
            <a:r>
              <a:rPr lang="en-GB" dirty="0" smtClean="0"/>
              <a:t>What is the risk / benefit ratio?</a:t>
            </a:r>
            <a:endParaRPr lang="el-GR" dirty="0"/>
          </a:p>
        </p:txBody>
      </p:sp>
      <p:graphicFrame>
        <p:nvGraphicFramePr>
          <p:cNvPr id="4" name="Content Placeholder 3"/>
          <p:cNvGraphicFramePr>
            <a:graphicFrameLocks noGrp="1"/>
          </p:cNvGraphicFramePr>
          <p:nvPr>
            <p:ph idx="1"/>
          </p:nvPr>
        </p:nvGraphicFramePr>
        <p:xfrm>
          <a:off x="673224" y="1700808"/>
          <a:ext cx="793122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 benefit estimation</a:t>
            </a:r>
            <a:endParaRPr lang="el-GR" dirty="0"/>
          </a:p>
        </p:txBody>
      </p:sp>
      <p:sp>
        <p:nvSpPr>
          <p:cNvPr id="3" name="Content Placeholder 2"/>
          <p:cNvSpPr>
            <a:spLocks noGrp="1"/>
          </p:cNvSpPr>
          <p:nvPr>
            <p:ph idx="1"/>
          </p:nvPr>
        </p:nvSpPr>
        <p:spPr>
          <a:xfrm>
            <a:off x="179512" y="1600200"/>
            <a:ext cx="8964488" cy="4525963"/>
          </a:xfrm>
        </p:spPr>
        <p:txBody>
          <a:bodyPr>
            <a:normAutofit fontScale="92500" lnSpcReduction="20000"/>
          </a:bodyPr>
          <a:lstStyle/>
          <a:p>
            <a:r>
              <a:rPr lang="en-GB" dirty="0" smtClean="0"/>
              <a:t>In secondary prevention:</a:t>
            </a:r>
          </a:p>
          <a:p>
            <a:pPr lvl="1"/>
            <a:r>
              <a:rPr lang="en-GB" dirty="0" smtClean="0"/>
              <a:t>Benefit of therapy &gt;&gt; absolute risk</a:t>
            </a:r>
          </a:p>
          <a:p>
            <a:pPr lvl="1"/>
            <a:r>
              <a:rPr lang="en-GB" dirty="0" smtClean="0"/>
              <a:t>20% risk reduction Vs 1% - 4% risk (depending on age)</a:t>
            </a:r>
          </a:p>
          <a:p>
            <a:pPr lvl="1"/>
            <a:r>
              <a:rPr lang="en-GB" dirty="0" smtClean="0"/>
              <a:t>Standard therapy established</a:t>
            </a:r>
          </a:p>
          <a:p>
            <a:r>
              <a:rPr lang="en-GB" dirty="0" smtClean="0"/>
              <a:t>In primary prevention:</a:t>
            </a:r>
          </a:p>
          <a:p>
            <a:pPr lvl="1"/>
            <a:r>
              <a:rPr lang="en-GB" dirty="0" smtClean="0"/>
              <a:t>Average Risk reduction about 5%</a:t>
            </a:r>
          </a:p>
          <a:p>
            <a:pPr lvl="1"/>
            <a:r>
              <a:rPr lang="en-US" dirty="0"/>
              <a:t>T</a:t>
            </a:r>
            <a:r>
              <a:rPr lang="en-US" dirty="0" smtClean="0"/>
              <a:t>he benefits outweigh the risks only when the risk of a cardiovascular event begins to exceed 6 to 10 percent in ten years</a:t>
            </a:r>
          </a:p>
          <a:p>
            <a:pPr lvl="1"/>
            <a:r>
              <a:rPr lang="en-US" dirty="0" smtClean="0"/>
              <a:t>Targeted treatment on an individual-based risk assessment.</a:t>
            </a:r>
          </a:p>
          <a:p>
            <a:pPr lvl="1"/>
            <a:r>
              <a:rPr lang="en-US" dirty="0" smtClean="0"/>
              <a:t>CV risk Vs bleeding risk (Age, previous history etc)</a:t>
            </a:r>
          </a:p>
          <a:p>
            <a:pPr lvl="1"/>
            <a:r>
              <a:rPr lang="en-US" dirty="0" smtClean="0"/>
              <a:t>Several suggested calculator systems exist</a:t>
            </a:r>
          </a:p>
          <a:p>
            <a:pPr lvl="1"/>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6632"/>
            <a:ext cx="9143999" cy="302683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9472" y="3645024"/>
            <a:ext cx="9124528" cy="2971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440160"/>
          </a:xfrm>
        </p:spPr>
        <p:txBody>
          <a:bodyPr>
            <a:noAutofit/>
          </a:bodyPr>
          <a:lstStyle/>
          <a:p>
            <a:r>
              <a:rPr lang="en-GB" sz="3600" dirty="0" smtClean="0"/>
              <a:t>ADP antagonists(</a:t>
            </a:r>
            <a:r>
              <a:rPr lang="en-GB" sz="3600" dirty="0" err="1" smtClean="0"/>
              <a:t>Thienopyridines</a:t>
            </a:r>
            <a:r>
              <a:rPr lang="en-GB" sz="3600" dirty="0" smtClean="0"/>
              <a:t> and </a:t>
            </a:r>
            <a:r>
              <a:rPr lang="en-GB" sz="3600" dirty="0" err="1" smtClean="0"/>
              <a:t>Nucleosite</a:t>
            </a:r>
            <a:r>
              <a:rPr lang="en-GB" sz="3600" dirty="0" smtClean="0"/>
              <a:t> </a:t>
            </a:r>
            <a:r>
              <a:rPr lang="en-GB" sz="3600" dirty="0" err="1" smtClean="0"/>
              <a:t>analogs</a:t>
            </a:r>
            <a:r>
              <a:rPr lang="en-GB" sz="3600" dirty="0" smtClean="0"/>
              <a:t>)</a:t>
            </a:r>
            <a:endParaRPr lang="el-GR" sz="3600" dirty="0"/>
          </a:p>
        </p:txBody>
      </p:sp>
      <p:pic>
        <p:nvPicPr>
          <p:cNvPr id="9" name="Content Placeholder 8" descr="1-s2_0-S0002870310011749-gr1.jpg"/>
          <p:cNvPicPr>
            <a:picLocks noGrp="1" noChangeAspect="1"/>
          </p:cNvPicPr>
          <p:nvPr>
            <p:ph sz="half" idx="1"/>
          </p:nvPr>
        </p:nvPicPr>
        <p:blipFill>
          <a:blip r:embed="rId2" cstate="print"/>
          <a:stretch>
            <a:fillRect/>
          </a:stretch>
        </p:blipFill>
        <p:spPr>
          <a:xfrm>
            <a:off x="251520" y="2132856"/>
            <a:ext cx="4847922" cy="3672408"/>
          </a:xfrm>
        </p:spPr>
      </p:pic>
      <p:sp>
        <p:nvSpPr>
          <p:cNvPr id="8" name="Content Placeholder 7"/>
          <p:cNvSpPr>
            <a:spLocks noGrp="1"/>
          </p:cNvSpPr>
          <p:nvPr>
            <p:ph sz="half" idx="2"/>
          </p:nvPr>
        </p:nvSpPr>
        <p:spPr>
          <a:xfrm>
            <a:off x="5004048" y="1412776"/>
            <a:ext cx="4038600" cy="5256583"/>
          </a:xfrm>
        </p:spPr>
        <p:txBody>
          <a:bodyPr>
            <a:normAutofit fontScale="85000" lnSpcReduction="20000"/>
          </a:bodyPr>
          <a:lstStyle/>
          <a:p>
            <a:r>
              <a:rPr lang="en-GB" dirty="0"/>
              <a:t>Adenosine </a:t>
            </a:r>
            <a:r>
              <a:rPr lang="en-GB" dirty="0" err="1"/>
              <a:t>Diphosphate</a:t>
            </a:r>
            <a:r>
              <a:rPr lang="en-GB" dirty="0"/>
              <a:t> stored in platelet dense granules.</a:t>
            </a:r>
          </a:p>
          <a:p>
            <a:r>
              <a:rPr lang="en-GB" dirty="0"/>
              <a:t>Released upon platelet activation</a:t>
            </a:r>
          </a:p>
          <a:p>
            <a:r>
              <a:rPr lang="en-GB" dirty="0"/>
              <a:t>ADP stimulates P2Y12 and P2Y1 receptors</a:t>
            </a:r>
          </a:p>
          <a:p>
            <a:r>
              <a:rPr lang="en-GB" dirty="0"/>
              <a:t>Resulting in </a:t>
            </a:r>
            <a:r>
              <a:rPr lang="en-GB" dirty="0" err="1"/>
              <a:t>thromboxane</a:t>
            </a:r>
            <a:r>
              <a:rPr lang="en-GB" dirty="0"/>
              <a:t> A2 formation, protein </a:t>
            </a:r>
            <a:r>
              <a:rPr lang="en-GB" dirty="0" err="1"/>
              <a:t>phosphorylation</a:t>
            </a:r>
            <a:r>
              <a:rPr lang="en-GB" dirty="0"/>
              <a:t> and increased </a:t>
            </a:r>
            <a:r>
              <a:rPr lang="en-GB" dirty="0" err="1"/>
              <a:t>cytosolic</a:t>
            </a:r>
            <a:r>
              <a:rPr lang="en-GB" dirty="0"/>
              <a:t> Ca++.</a:t>
            </a:r>
          </a:p>
          <a:p>
            <a:r>
              <a:rPr lang="en-GB" dirty="0"/>
              <a:t>ADP antagonists inhibit the P2Y12 platelet receptor</a:t>
            </a:r>
          </a:p>
          <a:p>
            <a:r>
              <a:rPr lang="en-GB" dirty="0"/>
              <a:t>INHIBITION OF PLATELET </a:t>
            </a:r>
            <a:r>
              <a:rPr lang="en-GB" dirty="0" smtClean="0"/>
              <a:t>AGGREGATION</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GB" dirty="0" smtClean="0"/>
              <a:t>Clopidogrel</a:t>
            </a:r>
            <a:endParaRPr lang="el-GR" dirty="0"/>
          </a:p>
        </p:txBody>
      </p:sp>
      <p:sp>
        <p:nvSpPr>
          <p:cNvPr id="6" name="Content Placeholder 5"/>
          <p:cNvSpPr>
            <a:spLocks noGrp="1"/>
          </p:cNvSpPr>
          <p:nvPr>
            <p:ph idx="1"/>
          </p:nvPr>
        </p:nvSpPr>
        <p:spPr>
          <a:xfrm>
            <a:off x="251520" y="2104256"/>
            <a:ext cx="8892480" cy="3701008"/>
          </a:xfrm>
        </p:spPr>
        <p:txBody>
          <a:bodyPr/>
          <a:lstStyle/>
          <a:p>
            <a:r>
              <a:rPr lang="en-GB" dirty="0" smtClean="0"/>
              <a:t>Specific and irreversible P2Y12 inhibition</a:t>
            </a:r>
          </a:p>
          <a:p>
            <a:r>
              <a:rPr lang="en-GB" dirty="0" smtClean="0"/>
              <a:t>Blocking activation of GPIIb/</a:t>
            </a:r>
            <a:r>
              <a:rPr lang="en-GB" dirty="0" err="1" smtClean="0"/>
              <a:t>IIIa</a:t>
            </a:r>
            <a:r>
              <a:rPr lang="en-GB" dirty="0" smtClean="0"/>
              <a:t> pathway</a:t>
            </a:r>
          </a:p>
          <a:p>
            <a:r>
              <a:rPr lang="en-GB" dirty="0" smtClean="0"/>
              <a:t>Clopidogrel is a pro-drug</a:t>
            </a:r>
          </a:p>
          <a:p>
            <a:r>
              <a:rPr lang="en-GB" dirty="0" smtClean="0"/>
              <a:t>Hepatic activation by </a:t>
            </a:r>
            <a:r>
              <a:rPr lang="en-GB" dirty="0"/>
              <a:t>c</a:t>
            </a:r>
            <a:r>
              <a:rPr lang="en-GB" dirty="0" smtClean="0"/>
              <a:t>ytochrome P450 enzymes</a:t>
            </a:r>
          </a:p>
          <a:p>
            <a:r>
              <a:rPr lang="en-GB" dirty="0" smtClean="0"/>
              <a:t>Requires two stages of CYP dependent oxidation to reach the active form of the drug</a:t>
            </a:r>
          </a:p>
          <a:p>
            <a:endParaRPr lang="el-GR" dirty="0"/>
          </a:p>
        </p:txBody>
      </p:sp>
      <p:pic>
        <p:nvPicPr>
          <p:cNvPr id="2050" name="Picture 2" descr="C:\Users\CardioLimassol\Documents\Documents\Antiplatelete agents presentation\200px-Clopidogrel_3D.png"/>
          <p:cNvPicPr>
            <a:picLocks noChangeAspect="1" noChangeArrowheads="1"/>
          </p:cNvPicPr>
          <p:nvPr/>
        </p:nvPicPr>
        <p:blipFill>
          <a:blip r:embed="rId2" cstate="print"/>
          <a:srcRect/>
          <a:stretch>
            <a:fillRect/>
          </a:stretch>
        </p:blipFill>
        <p:spPr bwMode="auto">
          <a:xfrm>
            <a:off x="6156176" y="188640"/>
            <a:ext cx="1905000" cy="1371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Clopidogrel Pharmacokinetics</a:t>
            </a:r>
            <a:endParaRPr lang="el-GR" dirty="0"/>
          </a:p>
        </p:txBody>
      </p:sp>
      <p:sp>
        <p:nvSpPr>
          <p:cNvPr id="3" name="Content Placeholder 2"/>
          <p:cNvSpPr>
            <a:spLocks noGrp="1"/>
          </p:cNvSpPr>
          <p:nvPr>
            <p:ph idx="1"/>
          </p:nvPr>
        </p:nvSpPr>
        <p:spPr>
          <a:xfrm>
            <a:off x="0" y="1600200"/>
            <a:ext cx="4427984" cy="5069160"/>
          </a:xfrm>
        </p:spPr>
        <p:txBody>
          <a:bodyPr>
            <a:normAutofit fontScale="92500" lnSpcReduction="10000"/>
          </a:bodyPr>
          <a:lstStyle/>
          <a:p>
            <a:r>
              <a:rPr lang="en-GB" sz="2800" dirty="0" smtClean="0"/>
              <a:t>Inhibition of platelet aggregation is dose dependent</a:t>
            </a:r>
          </a:p>
          <a:p>
            <a:r>
              <a:rPr lang="en-GB" sz="2800" dirty="0" smtClean="0"/>
              <a:t>300-600mg loading: onset detected within 2 hours</a:t>
            </a:r>
          </a:p>
          <a:p>
            <a:r>
              <a:rPr lang="en-GB" sz="2800" dirty="0" smtClean="0"/>
              <a:t>Metabolism: </a:t>
            </a:r>
            <a:r>
              <a:rPr lang="en-GB" sz="2800" dirty="0"/>
              <a:t>H</a:t>
            </a:r>
            <a:r>
              <a:rPr lang="en-GB" sz="2800" dirty="0" smtClean="0"/>
              <a:t>epatic via esterase-mediated hydrolysis to a carboxylic acid derivative (inactive) and via CYP450-mediated (CYP2C19 primarily) oxidation to a </a:t>
            </a:r>
            <a:r>
              <a:rPr lang="en-GB" sz="2800" dirty="0" err="1" smtClean="0"/>
              <a:t>thiol</a:t>
            </a:r>
            <a:r>
              <a:rPr lang="en-GB" sz="2800" dirty="0" smtClean="0"/>
              <a:t> metabolite (active) </a:t>
            </a:r>
          </a:p>
          <a:p>
            <a:endParaRPr lang="en-GB" sz="2800" dirty="0" smtClean="0"/>
          </a:p>
          <a:p>
            <a:endParaRPr lang="en-GB" sz="2800" dirty="0"/>
          </a:p>
          <a:p>
            <a:endParaRPr lang="en-GB" sz="2800" dirty="0" smtClean="0"/>
          </a:p>
        </p:txBody>
      </p:sp>
      <p:pic>
        <p:nvPicPr>
          <p:cNvPr id="3074" name="Picture 2" descr="C:\Users\CardioLimassol\Documents\Documents\Antiplatelete agents presentation\image2.jpg"/>
          <p:cNvPicPr>
            <a:picLocks noChangeAspect="1" noChangeArrowheads="1"/>
          </p:cNvPicPr>
          <p:nvPr/>
        </p:nvPicPr>
        <p:blipFill>
          <a:blip r:embed="rId2" cstate="print"/>
          <a:srcRect/>
          <a:stretch>
            <a:fillRect/>
          </a:stretch>
        </p:blipFill>
        <p:spPr bwMode="auto">
          <a:xfrm>
            <a:off x="4211960" y="2107041"/>
            <a:ext cx="4788024" cy="34821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914400"/>
          </a:xfrm>
        </p:spPr>
        <p:txBody>
          <a:bodyPr>
            <a:normAutofit/>
          </a:bodyPr>
          <a:lstStyle/>
          <a:p>
            <a:r>
              <a:rPr lang="en-GB" dirty="0" smtClean="0"/>
              <a:t>Clopidogrel-Evidence</a:t>
            </a:r>
            <a:r>
              <a:rPr lang="el-GR" dirty="0" smtClean="0"/>
              <a:t> 1</a:t>
            </a:r>
            <a:endParaRPr lang="el-GR" dirty="0"/>
          </a:p>
        </p:txBody>
      </p:sp>
      <p:sp>
        <p:nvSpPr>
          <p:cNvPr id="3" name="Content Placeholder 2"/>
          <p:cNvSpPr>
            <a:spLocks noGrp="1"/>
          </p:cNvSpPr>
          <p:nvPr>
            <p:ph idx="1"/>
          </p:nvPr>
        </p:nvSpPr>
        <p:spPr>
          <a:xfrm>
            <a:off x="179512" y="980728"/>
            <a:ext cx="8784976" cy="5688632"/>
          </a:xfrm>
        </p:spPr>
        <p:txBody>
          <a:bodyPr/>
          <a:lstStyle/>
          <a:p>
            <a:r>
              <a:rPr lang="en-US" dirty="0" smtClean="0"/>
              <a:t>"</a:t>
            </a:r>
            <a:r>
              <a:rPr lang="en-US" sz="2000" dirty="0" smtClean="0"/>
              <a:t>A Randomized, Blinded, Trial of Clopidogrel Versus Aspirin in Patients at Risk of Ischaemic Events (CAPRIE). CAPRIE Steering Committee," </a:t>
            </a:r>
            <a:r>
              <a:rPr lang="en-US" sz="2000" i="1" dirty="0" smtClean="0"/>
              <a:t>Lancet</a:t>
            </a:r>
            <a:r>
              <a:rPr lang="en-US" sz="2000" dirty="0" smtClean="0"/>
              <a:t>, 1996, 348(9083):1329-39</a:t>
            </a:r>
            <a:endParaRPr lang="el-GR" sz="2000" dirty="0" smtClean="0"/>
          </a:p>
          <a:p>
            <a:pPr lvl="1"/>
            <a:r>
              <a:rPr lang="en-GB" sz="1600" dirty="0" smtClean="0"/>
              <a:t>randomised, blinded, international trial </a:t>
            </a:r>
            <a:endParaRPr lang="el-GR" sz="1600" dirty="0" smtClean="0"/>
          </a:p>
          <a:p>
            <a:pPr lvl="1"/>
            <a:r>
              <a:rPr lang="en-US" sz="1600" dirty="0" smtClean="0"/>
              <a:t>19,185 patients, with more than 6300 in each of the clinical subgroups</a:t>
            </a:r>
            <a:endParaRPr lang="el-GR" sz="1600" dirty="0" smtClean="0"/>
          </a:p>
          <a:p>
            <a:pPr lvl="1"/>
            <a:r>
              <a:rPr lang="el-GR" sz="1600" dirty="0" smtClean="0"/>
              <a:t>R</a:t>
            </a:r>
            <a:r>
              <a:rPr lang="en-US" sz="1600" dirty="0" err="1" smtClean="0"/>
              <a:t>ecent</a:t>
            </a:r>
            <a:r>
              <a:rPr lang="en-US" sz="1600" dirty="0" smtClean="0"/>
              <a:t> ischaemic stroke, recent myocardial infarction, or </a:t>
            </a:r>
            <a:r>
              <a:rPr lang="el-GR" sz="1600" dirty="0" smtClean="0"/>
              <a:t> </a:t>
            </a:r>
            <a:r>
              <a:rPr lang="en-US" sz="1600" dirty="0" smtClean="0"/>
              <a:t>peripheral arterial disease.</a:t>
            </a:r>
            <a:endParaRPr lang="el-GR" sz="1600" dirty="0" smtClean="0"/>
          </a:p>
          <a:p>
            <a:pPr lvl="1"/>
            <a:r>
              <a:rPr lang="el-GR" sz="1600" dirty="0" smtClean="0"/>
              <a:t>Clopidogrel 75mg Vs Aspirin 325mg</a:t>
            </a:r>
          </a:p>
          <a:p>
            <a:pPr lvl="1"/>
            <a:r>
              <a:rPr lang="en-US" sz="1800" b="1" dirty="0" smtClean="0"/>
              <a:t>INTERPRETATION: </a:t>
            </a:r>
            <a:r>
              <a:rPr lang="en-US" sz="1800" dirty="0" smtClean="0"/>
              <a:t>Long-term administration of Clopidogrel to patients with atherosclerotic vascular disease is more effective than aspirin in reducing the combined risk of ischaemic stroke, myocardial infarction, or vascular death.</a:t>
            </a:r>
            <a:endParaRPr lang="el-GR" sz="1800" dirty="0" smtClean="0"/>
          </a:p>
          <a:p>
            <a:r>
              <a:rPr lang="en-GB" sz="2000" dirty="0" smtClean="0"/>
              <a:t>“</a:t>
            </a:r>
            <a:r>
              <a:rPr lang="en-US" sz="2000" dirty="0" smtClean="0"/>
              <a:t>The Clopidogrel in Unstable angina to prevent Recurrent Events (CURE) trial”</a:t>
            </a:r>
            <a:r>
              <a:rPr lang="el-GR" sz="2000" dirty="0" smtClean="0"/>
              <a:t>.</a:t>
            </a:r>
            <a:r>
              <a:rPr lang="en-US" sz="2000" dirty="0" smtClean="0"/>
              <a:t> </a:t>
            </a:r>
            <a:r>
              <a:rPr lang="en-GB" sz="2000" dirty="0" smtClean="0"/>
              <a:t>N </a:t>
            </a:r>
            <a:r>
              <a:rPr lang="en-GB" sz="2000" dirty="0" err="1" smtClean="0"/>
              <a:t>Engl</a:t>
            </a:r>
            <a:r>
              <a:rPr lang="en-GB" sz="2000" dirty="0" smtClean="0"/>
              <a:t> J Med. 2001;345(7):494.</a:t>
            </a:r>
          </a:p>
          <a:p>
            <a:pPr lvl="1"/>
            <a:r>
              <a:rPr lang="en-US" sz="1600" dirty="0" smtClean="0"/>
              <a:t>12,562 patients who had presented within 24 hours after the onset of symptoms</a:t>
            </a:r>
          </a:p>
          <a:p>
            <a:pPr lvl="1"/>
            <a:r>
              <a:rPr lang="en-US" sz="1600" dirty="0" smtClean="0"/>
              <a:t>Clopidogrel   or placebo in addition to aspirin for 3 to 12 months.</a:t>
            </a:r>
          </a:p>
          <a:p>
            <a:pPr lvl="1"/>
            <a:r>
              <a:rPr lang="en-US" sz="1600" dirty="0" smtClean="0"/>
              <a:t>CONCLUSIONS: The </a:t>
            </a:r>
            <a:r>
              <a:rPr lang="en-US" sz="1600" dirty="0" err="1" smtClean="0"/>
              <a:t>antiplatelet</a:t>
            </a:r>
            <a:r>
              <a:rPr lang="en-US" sz="1600" dirty="0" smtClean="0"/>
              <a:t> agent </a:t>
            </a:r>
            <a:r>
              <a:rPr lang="en-US" sz="1600" dirty="0" err="1" smtClean="0"/>
              <a:t>clopidogrel</a:t>
            </a:r>
            <a:r>
              <a:rPr lang="en-US" sz="1600" dirty="0" smtClean="0"/>
              <a:t> has beneficial effects in patients with acute coronary syndromes without ST-segment elevation. However, the risk of major bleeding is increased among patients treated with </a:t>
            </a:r>
            <a:r>
              <a:rPr lang="en-US" sz="1600" dirty="0" err="1" smtClean="0"/>
              <a:t>clopidogrel</a:t>
            </a:r>
            <a:r>
              <a:rPr lang="en-US" sz="1600" dirty="0" smtClean="0"/>
              <a:t>.</a:t>
            </a:r>
          </a:p>
          <a:p>
            <a:pPr lvl="1"/>
            <a:r>
              <a:rPr lang="en-US" sz="1600" dirty="0" smtClean="0"/>
              <a:t>IMPORTANCE OF DUAL ANTIPLATELT THERAPY</a:t>
            </a:r>
          </a:p>
          <a:p>
            <a:pPr lvl="1"/>
            <a:endParaRPr lang="el-G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55576" y="188640"/>
            <a:ext cx="7581900" cy="660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25500" y="336376"/>
            <a:ext cx="7480300" cy="6477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CardioLimassol\Documents\Documents\Antiplatelete agents presentation\activated platele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352"/>
            <a:ext cx="8229600" cy="914400"/>
          </a:xfrm>
        </p:spPr>
        <p:txBody>
          <a:bodyPr/>
          <a:lstStyle/>
          <a:p>
            <a:r>
              <a:rPr lang="en-GB" dirty="0" smtClean="0"/>
              <a:t>Clopidogrel Evidence 2</a:t>
            </a:r>
            <a:endParaRPr lang="el-GR" dirty="0"/>
          </a:p>
        </p:txBody>
      </p:sp>
      <p:sp>
        <p:nvSpPr>
          <p:cNvPr id="4" name="Content Placeholder 3"/>
          <p:cNvSpPr>
            <a:spLocks noGrp="1"/>
          </p:cNvSpPr>
          <p:nvPr>
            <p:ph sz="half" idx="1"/>
          </p:nvPr>
        </p:nvSpPr>
        <p:spPr>
          <a:xfrm>
            <a:off x="0" y="1700809"/>
            <a:ext cx="9144000" cy="4680519"/>
          </a:xfrm>
        </p:spPr>
        <p:txBody>
          <a:bodyPr>
            <a:normAutofit/>
          </a:bodyPr>
          <a:lstStyle/>
          <a:p>
            <a:r>
              <a:rPr lang="en-US" sz="2400" dirty="0" smtClean="0"/>
              <a:t>Effects of pretreatment with </a:t>
            </a:r>
            <a:r>
              <a:rPr lang="en-US" sz="2400" dirty="0" err="1" smtClean="0"/>
              <a:t>clopidogrel</a:t>
            </a:r>
            <a:r>
              <a:rPr lang="en-US" sz="2400" dirty="0" smtClean="0"/>
              <a:t> and aspirin followed by long-term therapy in patients undergoing </a:t>
            </a:r>
            <a:r>
              <a:rPr lang="en-US" sz="2400" dirty="0" err="1" smtClean="0"/>
              <a:t>percutaneous</a:t>
            </a:r>
            <a:r>
              <a:rPr lang="en-US" sz="2400" dirty="0" smtClean="0"/>
              <a:t> coronary intervention: the PCI-CURE study.</a:t>
            </a:r>
            <a:r>
              <a:rPr lang="en-GB" sz="2400" dirty="0" smtClean="0"/>
              <a:t> Lancet. 2001;358(9281):527</a:t>
            </a:r>
          </a:p>
          <a:p>
            <a:pPr lvl="1"/>
            <a:r>
              <a:rPr lang="en-US" sz="2000" dirty="0" smtClean="0"/>
              <a:t>4.5% patients in the </a:t>
            </a:r>
            <a:r>
              <a:rPr lang="en-US" sz="2000" dirty="0" err="1" smtClean="0"/>
              <a:t>clopidogrel</a:t>
            </a:r>
            <a:r>
              <a:rPr lang="en-US" sz="2000" dirty="0" smtClean="0"/>
              <a:t> group had the primary endpoint, compared with 6.4% in the placebo group (relative risk 0.70 [95% CI 0.50-0.97], p=0.03). </a:t>
            </a:r>
          </a:p>
          <a:p>
            <a:endParaRPr lang="en-US" sz="2400" dirty="0" smtClean="0"/>
          </a:p>
          <a:p>
            <a:r>
              <a:rPr lang="en-US" sz="2400" dirty="0" smtClean="0"/>
              <a:t>Early and sustained dual oral </a:t>
            </a:r>
            <a:r>
              <a:rPr lang="en-US" sz="2400" dirty="0" err="1" smtClean="0"/>
              <a:t>antiplatelet</a:t>
            </a:r>
            <a:r>
              <a:rPr lang="en-US" sz="2400" dirty="0" smtClean="0"/>
              <a:t> therapy following </a:t>
            </a:r>
            <a:r>
              <a:rPr lang="en-US" sz="2400" dirty="0" err="1" smtClean="0"/>
              <a:t>percutaneous</a:t>
            </a:r>
            <a:r>
              <a:rPr lang="en-US" sz="2400" dirty="0" smtClean="0"/>
              <a:t> coronary intervention: a randomized controlled trial.</a:t>
            </a:r>
            <a:r>
              <a:rPr lang="en-GB" sz="2400" dirty="0" smtClean="0"/>
              <a:t> CREDO Investigators. JAMA. 2002;288(19):2411.</a:t>
            </a:r>
          </a:p>
          <a:p>
            <a:pPr lvl="1"/>
            <a:r>
              <a:rPr lang="en-US" sz="2000" dirty="0" smtClean="0"/>
              <a:t>CONCLUSIONS: Following PCI, long-term (1-year) </a:t>
            </a:r>
            <a:r>
              <a:rPr lang="en-US" sz="2000" dirty="0" err="1" smtClean="0"/>
              <a:t>clopidogrel</a:t>
            </a:r>
            <a:r>
              <a:rPr lang="en-US" sz="2000" dirty="0" smtClean="0"/>
              <a:t> therapy significantly reduced the risk of adverse ischemic events.</a:t>
            </a: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409700" y="209376"/>
            <a:ext cx="6311900" cy="6604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98600" y="137368"/>
            <a:ext cx="6146800" cy="6604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52128"/>
          </a:xfrm>
        </p:spPr>
        <p:txBody>
          <a:bodyPr>
            <a:normAutofit fontScale="90000"/>
          </a:bodyPr>
          <a:lstStyle/>
          <a:p>
            <a:r>
              <a:rPr lang="en-GB" dirty="0" smtClean="0"/>
              <a:t>Clopidogrel Evidence 3</a:t>
            </a:r>
            <a:br>
              <a:rPr lang="en-GB" dirty="0" smtClean="0"/>
            </a:br>
            <a:r>
              <a:rPr lang="en-GB" dirty="0" smtClean="0"/>
              <a:t>Timing with PCI</a:t>
            </a:r>
            <a:endParaRPr lang="el-GR" dirty="0"/>
          </a:p>
        </p:txBody>
      </p:sp>
      <p:sp>
        <p:nvSpPr>
          <p:cNvPr id="4" name="Content Placeholder 3"/>
          <p:cNvSpPr>
            <a:spLocks noGrp="1"/>
          </p:cNvSpPr>
          <p:nvPr>
            <p:ph sz="half" idx="1"/>
          </p:nvPr>
        </p:nvSpPr>
        <p:spPr>
          <a:xfrm>
            <a:off x="0" y="1556792"/>
            <a:ext cx="9144000" cy="5112568"/>
          </a:xfrm>
        </p:spPr>
        <p:txBody>
          <a:bodyPr>
            <a:normAutofit/>
          </a:bodyPr>
          <a:lstStyle/>
          <a:p>
            <a:r>
              <a:rPr lang="en-US" sz="2400" dirty="0" smtClean="0"/>
              <a:t>Time dependence of platelet inhibition after a 600-mg loading dose of </a:t>
            </a:r>
            <a:r>
              <a:rPr lang="en-US" sz="2400" dirty="0" err="1" smtClean="0"/>
              <a:t>clopidogrel</a:t>
            </a:r>
            <a:r>
              <a:rPr lang="en-US" sz="2400" dirty="0" smtClean="0"/>
              <a:t> in a large, unselected cohort of candidates for </a:t>
            </a:r>
            <a:r>
              <a:rPr lang="en-US" sz="2400" dirty="0" err="1" smtClean="0"/>
              <a:t>percutaneous</a:t>
            </a:r>
            <a:r>
              <a:rPr lang="en-US" sz="2400" dirty="0" smtClean="0"/>
              <a:t> coronary intervention.</a:t>
            </a:r>
            <a:r>
              <a:rPr lang="en-GB" sz="2400" dirty="0" smtClean="0"/>
              <a:t> Circulation. 2005;111(20):2560.</a:t>
            </a:r>
          </a:p>
          <a:p>
            <a:pPr lvl="1"/>
            <a:r>
              <a:rPr lang="en-US" sz="2000" dirty="0" smtClean="0"/>
              <a:t>CONCLUSIONS: After loading with 600 mg of </a:t>
            </a:r>
            <a:r>
              <a:rPr lang="en-US" sz="2000" dirty="0" err="1" smtClean="0"/>
              <a:t>clopidogrel</a:t>
            </a:r>
            <a:r>
              <a:rPr lang="en-US" sz="2000" dirty="0" smtClean="0"/>
              <a:t>, the full </a:t>
            </a:r>
            <a:r>
              <a:rPr lang="en-US" sz="2000" dirty="0" err="1" smtClean="0"/>
              <a:t>antiplatelet</a:t>
            </a:r>
            <a:r>
              <a:rPr lang="en-US" sz="2000" dirty="0" smtClean="0"/>
              <a:t> effect of the drug is achieved after 2 hours.</a:t>
            </a:r>
          </a:p>
          <a:p>
            <a:endParaRPr lang="en-US" sz="2400" dirty="0" smtClean="0"/>
          </a:p>
          <a:p>
            <a:r>
              <a:rPr lang="en-US" sz="2400" dirty="0" smtClean="0"/>
              <a:t>Influence of treatment duration with a 600-mg dose of </a:t>
            </a:r>
            <a:r>
              <a:rPr lang="en-US" sz="2400" dirty="0" err="1" smtClean="0"/>
              <a:t>clopidogrel</a:t>
            </a:r>
            <a:r>
              <a:rPr lang="en-US" sz="2400" dirty="0" smtClean="0"/>
              <a:t> before </a:t>
            </a:r>
            <a:r>
              <a:rPr lang="en-US" sz="2400" dirty="0" err="1" smtClean="0"/>
              <a:t>percutaneous</a:t>
            </a:r>
            <a:r>
              <a:rPr lang="en-US" sz="2400" dirty="0" smtClean="0"/>
              <a:t> coronary revascularization. </a:t>
            </a:r>
            <a:r>
              <a:rPr lang="en-GB" sz="2400" dirty="0" smtClean="0"/>
              <a:t>ISAR-REACT Study Investigators. </a:t>
            </a:r>
            <a:r>
              <a:rPr lang="en-US" sz="2400" dirty="0" smtClean="0"/>
              <a:t>J Am </a:t>
            </a:r>
            <a:r>
              <a:rPr lang="en-US" sz="2400" dirty="0" err="1" smtClean="0"/>
              <a:t>Coll</a:t>
            </a:r>
            <a:r>
              <a:rPr lang="en-US" sz="2400" dirty="0" smtClean="0"/>
              <a:t> </a:t>
            </a:r>
            <a:r>
              <a:rPr lang="en-US" sz="2400" dirty="0" err="1" smtClean="0"/>
              <a:t>Cardiol</a:t>
            </a:r>
            <a:r>
              <a:rPr lang="en-US" sz="2400" dirty="0" smtClean="0"/>
              <a:t>. 2004;44(11):2133.</a:t>
            </a:r>
          </a:p>
          <a:p>
            <a:pPr lvl="1"/>
            <a:r>
              <a:rPr lang="en-US" sz="2000" dirty="0" smtClean="0"/>
              <a:t>600mg, four groups: 2 to 3 hours, 3 to 6 hours, 6 to 12 hours, and &gt;12 hours.</a:t>
            </a:r>
          </a:p>
          <a:p>
            <a:pPr lvl="1"/>
            <a:r>
              <a:rPr lang="en-US" sz="2000" dirty="0" smtClean="0"/>
              <a:t>No significant difference among the four groups in the incidence of death, MI, or urgent revascularization at 30 days </a:t>
            </a:r>
            <a:endParaRPr lang="en-GB" sz="2000" dirty="0" smtClean="0"/>
          </a:p>
          <a:p>
            <a:endParaRPr lang="el-G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52128"/>
          </a:xfrm>
        </p:spPr>
        <p:txBody>
          <a:bodyPr>
            <a:normAutofit fontScale="90000"/>
          </a:bodyPr>
          <a:lstStyle/>
          <a:p>
            <a:r>
              <a:rPr lang="en-GB" dirty="0" smtClean="0"/>
              <a:t>Clopidogrel evidence 4</a:t>
            </a:r>
            <a:br>
              <a:rPr lang="en-GB" dirty="0" smtClean="0"/>
            </a:br>
            <a:r>
              <a:rPr lang="en-GB" dirty="0" smtClean="0"/>
              <a:t>Dose and outcome</a:t>
            </a:r>
            <a:endParaRPr lang="el-GR" dirty="0"/>
          </a:p>
        </p:txBody>
      </p:sp>
      <p:sp>
        <p:nvSpPr>
          <p:cNvPr id="4" name="Content Placeholder 3"/>
          <p:cNvSpPr>
            <a:spLocks noGrp="1"/>
          </p:cNvSpPr>
          <p:nvPr>
            <p:ph sz="half" idx="1"/>
          </p:nvPr>
        </p:nvSpPr>
        <p:spPr>
          <a:xfrm>
            <a:off x="0" y="1124744"/>
            <a:ext cx="9144000" cy="5733255"/>
          </a:xfrm>
        </p:spPr>
        <p:txBody>
          <a:bodyPr>
            <a:normAutofit lnSpcReduction="10000"/>
          </a:bodyPr>
          <a:lstStyle/>
          <a:p>
            <a:r>
              <a:rPr lang="en-US" sz="2400" dirty="0" smtClean="0"/>
              <a:t>ARMYDA-2.</a:t>
            </a:r>
            <a:r>
              <a:rPr lang="en-GB" sz="2400" dirty="0" smtClean="0"/>
              <a:t> Circulation.2005;111(16):2099</a:t>
            </a:r>
            <a:endParaRPr lang="en-US" sz="2400" dirty="0" smtClean="0"/>
          </a:p>
          <a:p>
            <a:pPr lvl="1"/>
            <a:r>
              <a:rPr lang="en-US" sz="2000" dirty="0" smtClean="0"/>
              <a:t>Clopidogrel 300mg Vs 600mg (+Aspirin)</a:t>
            </a:r>
          </a:p>
          <a:p>
            <a:pPr lvl="1"/>
            <a:r>
              <a:rPr lang="en-US" sz="2000" dirty="0" smtClean="0"/>
              <a:t>CONCLUSIONS: Pretreatment with a 600-mg </a:t>
            </a:r>
            <a:r>
              <a:rPr lang="en-US" sz="2000" dirty="0" err="1" smtClean="0"/>
              <a:t>clopidogrel</a:t>
            </a:r>
            <a:r>
              <a:rPr lang="en-US" sz="2000" dirty="0" smtClean="0"/>
              <a:t> 4 to 8 hours before</a:t>
            </a:r>
            <a:r>
              <a:rPr lang="el-GR" sz="2000" dirty="0" smtClean="0"/>
              <a:t> </a:t>
            </a:r>
            <a:r>
              <a:rPr lang="en-US" sz="2000" dirty="0" smtClean="0"/>
              <a:t>significantly reduced </a:t>
            </a:r>
            <a:r>
              <a:rPr lang="en-US" sz="2000" dirty="0" err="1" smtClean="0"/>
              <a:t>periprocedural</a:t>
            </a:r>
            <a:r>
              <a:rPr lang="en-US" sz="2000" dirty="0" smtClean="0"/>
              <a:t> MI in patients undergoing </a:t>
            </a:r>
            <a:r>
              <a:rPr lang="el-GR" sz="2000" dirty="0" smtClean="0"/>
              <a:t>PCI</a:t>
            </a:r>
            <a:r>
              <a:rPr lang="en-US" sz="2000" dirty="0" smtClean="0"/>
              <a:t> (4% Vs 12%, p:0.041)</a:t>
            </a:r>
            <a:endParaRPr lang="el-GR" sz="2000" dirty="0" smtClean="0"/>
          </a:p>
          <a:p>
            <a:r>
              <a:rPr lang="en-US" sz="2400" dirty="0" smtClean="0"/>
              <a:t>Benefit of a 600-mg loading dose of </a:t>
            </a:r>
            <a:r>
              <a:rPr lang="en-US" sz="2400" dirty="0" err="1" smtClean="0"/>
              <a:t>clopidogrel</a:t>
            </a:r>
            <a:r>
              <a:rPr lang="en-US" sz="2400" dirty="0" smtClean="0"/>
              <a:t> on platelet reactivity and clinical outcomes in patients with non-ST-segment elevation acute coronary syndrome undergoing coronary </a:t>
            </a:r>
            <a:r>
              <a:rPr lang="en-US" sz="2400" dirty="0" err="1" smtClean="0"/>
              <a:t>stenting</a:t>
            </a:r>
            <a:r>
              <a:rPr lang="en-US" sz="2400" dirty="0" smtClean="0"/>
              <a:t>.   J Am </a:t>
            </a:r>
            <a:r>
              <a:rPr lang="en-US" sz="2400" dirty="0" err="1" smtClean="0"/>
              <a:t>Coll</a:t>
            </a:r>
            <a:r>
              <a:rPr lang="en-US" sz="2400" dirty="0" smtClean="0"/>
              <a:t> </a:t>
            </a:r>
            <a:r>
              <a:rPr lang="en-US" sz="2400" dirty="0" err="1" smtClean="0"/>
              <a:t>Cardiol</a:t>
            </a:r>
            <a:r>
              <a:rPr lang="en-US" sz="2400" dirty="0" smtClean="0"/>
              <a:t>. 2006;48(7):1339.</a:t>
            </a:r>
          </a:p>
          <a:p>
            <a:pPr lvl="1"/>
            <a:r>
              <a:rPr lang="en-US" sz="2000" dirty="0" smtClean="0"/>
              <a:t>CONCLUSIONS: In NSTE ACS patients undergoing coronary </a:t>
            </a:r>
            <a:r>
              <a:rPr lang="en-US" sz="2000" dirty="0" err="1" smtClean="0"/>
              <a:t>stenting</a:t>
            </a:r>
            <a:r>
              <a:rPr lang="en-US" sz="2000" dirty="0" smtClean="0"/>
              <a:t>, a 600-mg loading dose of </a:t>
            </a:r>
            <a:r>
              <a:rPr lang="en-US" sz="2000" dirty="0" err="1" smtClean="0"/>
              <a:t>clopidogrel</a:t>
            </a:r>
            <a:r>
              <a:rPr lang="en-US" sz="2000" dirty="0" smtClean="0"/>
              <a:t> shows its benefit on platelet reactivity and clinical prognosis</a:t>
            </a:r>
          </a:p>
          <a:p>
            <a:r>
              <a:rPr lang="en-GB" sz="2400" dirty="0" smtClean="0"/>
              <a:t>CURRENT-OASIS 7</a:t>
            </a:r>
            <a:r>
              <a:rPr lang="el-GR" sz="2400" dirty="0" smtClean="0"/>
              <a:t>. </a:t>
            </a:r>
            <a:r>
              <a:rPr lang="en-GB" sz="2400" dirty="0" smtClean="0"/>
              <a:t>N </a:t>
            </a:r>
            <a:r>
              <a:rPr lang="en-GB" sz="2400" dirty="0" err="1" smtClean="0"/>
              <a:t>Engl</a:t>
            </a:r>
            <a:r>
              <a:rPr lang="en-GB" sz="2400" dirty="0" smtClean="0"/>
              <a:t> J Med. 2010;363(10):930.</a:t>
            </a:r>
            <a:endParaRPr lang="el-GR" sz="2400" dirty="0" smtClean="0"/>
          </a:p>
          <a:p>
            <a:pPr lvl="1"/>
            <a:r>
              <a:rPr lang="el-GR" sz="2000" dirty="0" smtClean="0"/>
              <a:t>25086 ACS patients (600mg Vs 300mg Clopidogrel)</a:t>
            </a:r>
          </a:p>
          <a:p>
            <a:pPr lvl="1"/>
            <a:r>
              <a:rPr lang="en-US" sz="2000" dirty="0" smtClean="0"/>
              <a:t>CONCLUSIONS:</a:t>
            </a:r>
            <a:r>
              <a:rPr lang="el-GR" sz="2000" dirty="0" smtClean="0"/>
              <a:t> </a:t>
            </a:r>
            <a:r>
              <a:rPr lang="en-US" sz="2000" dirty="0" smtClean="0"/>
              <a:t>in the subgroup of patients who underwent PCI (n = 17,263) the higher dose of clop</a:t>
            </a:r>
            <a:r>
              <a:rPr lang="el-GR" sz="2000" dirty="0" smtClean="0"/>
              <a:t>idogrel</a:t>
            </a:r>
            <a:r>
              <a:rPr lang="en-US" sz="2000" dirty="0" smtClean="0"/>
              <a:t> significantly reduced the rate of the primary outcome</a:t>
            </a:r>
            <a:r>
              <a:rPr lang="el-GR" sz="2000" dirty="0" smtClean="0"/>
              <a:t>. (3.9% Vs 4.5%) and stent thrombosis.</a:t>
            </a:r>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620688"/>
            <a:ext cx="9144000" cy="6048672"/>
          </a:xfrm>
        </p:spPr>
        <p:txBody>
          <a:bodyPr>
            <a:normAutofit/>
          </a:bodyPr>
          <a:lstStyle/>
          <a:p>
            <a:r>
              <a:rPr lang="en-US" sz="4000" dirty="0" smtClean="0"/>
              <a:t>A 600 mg loading dose produces </a:t>
            </a:r>
          </a:p>
          <a:p>
            <a:pPr lvl="1"/>
            <a:r>
              <a:rPr lang="en-US" dirty="0" smtClean="0"/>
              <a:t>a greater maximal </a:t>
            </a:r>
            <a:r>
              <a:rPr lang="en-US" dirty="0" err="1" smtClean="0"/>
              <a:t>antiplatelet</a:t>
            </a:r>
            <a:r>
              <a:rPr lang="en-US" dirty="0" smtClean="0"/>
              <a:t> effect </a:t>
            </a:r>
          </a:p>
          <a:p>
            <a:pPr lvl="1"/>
            <a:r>
              <a:rPr lang="en-GB" dirty="0" smtClean="0"/>
              <a:t>an earlier </a:t>
            </a:r>
            <a:r>
              <a:rPr lang="en-GB" dirty="0" err="1" smtClean="0"/>
              <a:t>antiplatelet</a:t>
            </a:r>
            <a:r>
              <a:rPr lang="en-GB" dirty="0" smtClean="0"/>
              <a:t> effect </a:t>
            </a:r>
          </a:p>
          <a:p>
            <a:pPr lvl="1"/>
            <a:r>
              <a:rPr lang="en-US" dirty="0" smtClean="0"/>
              <a:t>may diminish the likelihood of </a:t>
            </a:r>
            <a:r>
              <a:rPr lang="en-US" dirty="0" err="1" smtClean="0"/>
              <a:t>clopidogrel</a:t>
            </a:r>
            <a:r>
              <a:rPr lang="el-GR" dirty="0" smtClean="0"/>
              <a:t> </a:t>
            </a:r>
            <a:r>
              <a:rPr lang="en-US" sz="4000" dirty="0" smtClean="0">
                <a:solidFill>
                  <a:srgbClr val="FFFF00"/>
                </a:solidFill>
              </a:rPr>
              <a:t>resistance</a:t>
            </a:r>
          </a:p>
          <a:p>
            <a:endParaRPr lang="en-US" sz="4400" dirty="0" smtClean="0"/>
          </a:p>
          <a:p>
            <a:r>
              <a:rPr lang="en-US" sz="4400" dirty="0" smtClean="0"/>
              <a:t>What about 900mg </a:t>
            </a:r>
            <a:r>
              <a:rPr lang="en-US" sz="4400" dirty="0" err="1" smtClean="0"/>
              <a:t>clopidogrel</a:t>
            </a:r>
            <a:r>
              <a:rPr lang="en-US" sz="4400" dirty="0" smtClean="0"/>
              <a:t>?</a:t>
            </a:r>
          </a:p>
          <a:p>
            <a:pPr lvl="1"/>
            <a:r>
              <a:rPr lang="en-US" sz="3600" dirty="0" smtClean="0"/>
              <a:t>No supportive evidence:</a:t>
            </a:r>
          </a:p>
          <a:p>
            <a:pPr lvl="1"/>
            <a:r>
              <a:rPr lang="en-GB" sz="3200" dirty="0" smtClean="0"/>
              <a:t>ISAR-CHOICE </a:t>
            </a:r>
            <a:r>
              <a:rPr lang="en-GB" dirty="0" smtClean="0"/>
              <a:t>Circulation. 2005;112(19):2946</a:t>
            </a:r>
          </a:p>
          <a:p>
            <a:pPr lvl="1"/>
            <a:r>
              <a:rPr lang="en-US" dirty="0" smtClean="0"/>
              <a:t>ALBION Trial Investigators. J Am </a:t>
            </a:r>
            <a:r>
              <a:rPr lang="en-US" dirty="0" err="1" smtClean="0"/>
              <a:t>Coll</a:t>
            </a:r>
            <a:r>
              <a:rPr lang="en-US" dirty="0" smtClean="0"/>
              <a:t> </a:t>
            </a:r>
            <a:r>
              <a:rPr lang="en-US" dirty="0" err="1" smtClean="0"/>
              <a:t>Cardiol</a:t>
            </a:r>
            <a:r>
              <a:rPr lang="en-US" dirty="0" smtClean="0"/>
              <a:t>. 2006;48(5):931.</a:t>
            </a:r>
          </a:p>
          <a:p>
            <a:pPr lvl="1"/>
            <a:endParaRPr lang="en-GB" dirty="0" smtClean="0"/>
          </a:p>
          <a:p>
            <a:pPr lvl="1"/>
            <a:endParaRPr lang="en-US" sz="3600" dirty="0" smtClean="0"/>
          </a:p>
          <a:p>
            <a:pPr lvl="1"/>
            <a:endParaRPr lang="en-US"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26464"/>
          </a:xfrm>
        </p:spPr>
        <p:txBody>
          <a:bodyPr>
            <a:normAutofit fontScale="90000"/>
          </a:bodyPr>
          <a:lstStyle/>
          <a:p>
            <a:r>
              <a:rPr lang="en-GB" dirty="0" smtClean="0"/>
              <a:t>Clopidogrel in elective PCI</a:t>
            </a:r>
            <a:r>
              <a:rPr lang="el-GR" dirty="0" smtClean="0"/>
              <a:t/>
            </a:r>
            <a:br>
              <a:rPr lang="el-GR" dirty="0" smtClean="0"/>
            </a:br>
            <a:r>
              <a:rPr lang="el-GR" dirty="0" smtClean="0"/>
              <a:t>(Non-ACS patients)</a:t>
            </a:r>
            <a:br>
              <a:rPr lang="el-GR" dirty="0" smtClean="0"/>
            </a:br>
            <a:endParaRPr lang="el-GR" dirty="0"/>
          </a:p>
        </p:txBody>
      </p:sp>
      <p:sp>
        <p:nvSpPr>
          <p:cNvPr id="4" name="Content Placeholder 3"/>
          <p:cNvSpPr>
            <a:spLocks noGrp="1"/>
          </p:cNvSpPr>
          <p:nvPr>
            <p:ph sz="half" idx="1"/>
          </p:nvPr>
        </p:nvSpPr>
        <p:spPr>
          <a:xfrm>
            <a:off x="0" y="1268761"/>
            <a:ext cx="9144000" cy="1440160"/>
          </a:xfrm>
        </p:spPr>
        <p:txBody>
          <a:bodyPr>
            <a:normAutofit fontScale="77500" lnSpcReduction="20000"/>
          </a:bodyPr>
          <a:lstStyle/>
          <a:p>
            <a:r>
              <a:rPr lang="el-GR" dirty="0" smtClean="0"/>
              <a:t>PRAGUE-8 Trial. WidimiskyEHJ 2008;29:1945-1503</a:t>
            </a:r>
          </a:p>
          <a:p>
            <a:pPr lvl="1"/>
            <a:r>
              <a:rPr lang="el-GR" dirty="0" smtClean="0"/>
              <a:t>Clopidogrel 600mg at least 6hours before PCI Vs minutes before.</a:t>
            </a:r>
          </a:p>
          <a:p>
            <a:pPr lvl="1"/>
            <a:r>
              <a:rPr lang="el-GR" dirty="0" smtClean="0"/>
              <a:t>End points: death/MI/Stroke re-intervention in 7 days</a:t>
            </a:r>
          </a:p>
          <a:p>
            <a:pPr lvl="1"/>
            <a:r>
              <a:rPr lang="el-GR" dirty="0" smtClean="0"/>
              <a:t>Conclusion: Clopidogrel can be given safely after angiography minutes before PCI</a:t>
            </a:r>
          </a:p>
        </p:txBody>
      </p:sp>
      <p:pic>
        <p:nvPicPr>
          <p:cNvPr id="33796" name="Picture 4"/>
          <p:cNvPicPr>
            <a:picLocks noChangeAspect="1" noChangeArrowheads="1"/>
          </p:cNvPicPr>
          <p:nvPr/>
        </p:nvPicPr>
        <p:blipFill>
          <a:blip r:embed="rId2" cstate="print"/>
          <a:srcRect/>
          <a:stretch>
            <a:fillRect/>
          </a:stretch>
        </p:blipFill>
        <p:spPr bwMode="auto">
          <a:xfrm>
            <a:off x="755576" y="2780928"/>
            <a:ext cx="7704855" cy="1350291"/>
          </a:xfrm>
          <a:prstGeom prst="rect">
            <a:avLst/>
          </a:prstGeom>
          <a:noFill/>
          <a:ln w="9525">
            <a:noFill/>
            <a:miter lim="800000"/>
            <a:headEnd/>
            <a:tailEnd/>
          </a:ln>
        </p:spPr>
      </p:pic>
      <p:pic>
        <p:nvPicPr>
          <p:cNvPr id="33797" name="Picture 5"/>
          <p:cNvPicPr>
            <a:picLocks noChangeAspect="1" noChangeArrowheads="1"/>
          </p:cNvPicPr>
          <p:nvPr/>
        </p:nvPicPr>
        <p:blipFill>
          <a:blip r:embed="rId3" cstate="print"/>
          <a:srcRect/>
          <a:stretch>
            <a:fillRect/>
          </a:stretch>
        </p:blipFill>
        <p:spPr bwMode="auto">
          <a:xfrm>
            <a:off x="1115616" y="4293096"/>
            <a:ext cx="7056784" cy="2358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700808"/>
            <a:ext cx="9144000" cy="4320480"/>
          </a:xfrm>
        </p:spPr>
        <p:txBody>
          <a:bodyPr/>
          <a:lstStyle/>
          <a:p>
            <a:r>
              <a:rPr lang="en-GB" dirty="0" smtClean="0"/>
              <a:t>“</a:t>
            </a:r>
            <a:r>
              <a:rPr lang="el-GR" dirty="0" smtClean="0"/>
              <a:t>R</a:t>
            </a:r>
            <a:r>
              <a:rPr lang="en-GB" dirty="0" smtClean="0"/>
              <a:t>e</a:t>
            </a:r>
            <a:r>
              <a:rPr lang="el-GR" dirty="0" smtClean="0"/>
              <a:t>sistance</a:t>
            </a:r>
            <a:r>
              <a:rPr lang="en-GB" dirty="0" smtClean="0"/>
              <a:t>”</a:t>
            </a:r>
            <a:r>
              <a:rPr lang="el-GR" dirty="0" smtClean="0"/>
              <a:t>? </a:t>
            </a:r>
            <a:r>
              <a:rPr lang="en-GB" dirty="0" smtClean="0"/>
              <a:t>O</a:t>
            </a:r>
            <a:r>
              <a:rPr lang="el-GR" dirty="0" smtClean="0"/>
              <a:t>r </a:t>
            </a:r>
            <a:r>
              <a:rPr lang="en-GB" dirty="0" smtClean="0"/>
              <a:t>“Non-response”? Or“</a:t>
            </a:r>
            <a:r>
              <a:rPr lang="el-GR" dirty="0" smtClean="0"/>
              <a:t>Treatment failure</a:t>
            </a:r>
            <a:r>
              <a:rPr lang="en-GB" dirty="0" smtClean="0"/>
              <a:t>”</a:t>
            </a:r>
            <a:r>
              <a:rPr lang="el-GR" dirty="0" smtClean="0"/>
              <a:t>?</a:t>
            </a:r>
          </a:p>
          <a:p>
            <a:r>
              <a:rPr lang="el-GR" dirty="0" smtClean="0"/>
              <a:t>M</a:t>
            </a:r>
            <a:r>
              <a:rPr lang="en-GB" dirty="0" smtClean="0"/>
              <a:t>u</a:t>
            </a:r>
            <a:r>
              <a:rPr lang="el-GR" dirty="0" smtClean="0"/>
              <a:t>ltiple reasons for </a:t>
            </a:r>
            <a:r>
              <a:rPr lang="en-GB" dirty="0" smtClean="0"/>
              <a:t>“</a:t>
            </a:r>
            <a:r>
              <a:rPr lang="el-GR" dirty="0" smtClean="0"/>
              <a:t>treatment</a:t>
            </a:r>
            <a:r>
              <a:rPr lang="en-GB" dirty="0" smtClean="0"/>
              <a:t> </a:t>
            </a:r>
            <a:r>
              <a:rPr lang="el-GR" dirty="0" smtClean="0"/>
              <a:t>fail</a:t>
            </a:r>
            <a:r>
              <a:rPr lang="en-GB" dirty="0" smtClean="0"/>
              <a:t>u</a:t>
            </a:r>
            <a:r>
              <a:rPr lang="el-GR" dirty="0" smtClean="0"/>
              <a:t>re</a:t>
            </a:r>
            <a:r>
              <a:rPr lang="en-GB" dirty="0" smtClean="0"/>
              <a:t>”</a:t>
            </a:r>
            <a:r>
              <a:rPr lang="el-GR" dirty="0" smtClean="0"/>
              <a:t> </a:t>
            </a:r>
            <a:endParaRPr lang="en-GB" dirty="0" smtClean="0"/>
          </a:p>
          <a:p>
            <a:r>
              <a:rPr lang="en-GB" dirty="0" smtClean="0"/>
              <a:t>Treatment failure: Clinical observation</a:t>
            </a:r>
          </a:p>
          <a:p>
            <a:r>
              <a:rPr lang="en-GB" dirty="0" smtClean="0"/>
              <a:t>Resistance: </a:t>
            </a:r>
            <a:r>
              <a:rPr lang="en-US" dirty="0" smtClean="0"/>
              <a:t>incomplete blockade of the platelet membrane P2Y12 receptor</a:t>
            </a:r>
          </a:p>
          <a:p>
            <a:pPr lvl="1"/>
            <a:r>
              <a:rPr lang="en-US" dirty="0" smtClean="0"/>
              <a:t>Drug absorption</a:t>
            </a:r>
          </a:p>
          <a:p>
            <a:pPr lvl="1"/>
            <a:r>
              <a:rPr lang="en-US" dirty="0" smtClean="0"/>
              <a:t>Metabolism</a:t>
            </a:r>
          </a:p>
          <a:p>
            <a:pPr lvl="1"/>
            <a:r>
              <a:rPr lang="en-US" dirty="0" smtClean="0"/>
              <a:t>Drug-drug interaction</a:t>
            </a:r>
          </a:p>
          <a:p>
            <a:endParaRPr lang="el-GR" dirty="0" smtClean="0"/>
          </a:p>
          <a:p>
            <a:endParaRPr lang="el-GR" dirty="0"/>
          </a:p>
        </p:txBody>
      </p:sp>
      <p:sp>
        <p:nvSpPr>
          <p:cNvPr id="5" name="Title 1"/>
          <p:cNvSpPr txBox="1">
            <a:spLocks/>
          </p:cNvSpPr>
          <p:nvPr/>
        </p:nvSpPr>
        <p:spPr>
          <a:xfrm>
            <a:off x="395536" y="188640"/>
            <a:ext cx="8229600" cy="864096"/>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4000" spc="-100" dirty="0" smtClean="0">
                <a:solidFill>
                  <a:schemeClr val="tx2">
                    <a:satMod val="200000"/>
                  </a:schemeClr>
                </a:solidFill>
                <a:latin typeface="+mj-lt"/>
                <a:ea typeface="+mj-ea"/>
                <a:cs typeface="+mj-cs"/>
              </a:rPr>
              <a:t>Clopidogrel</a:t>
            </a:r>
            <a:r>
              <a:rPr kumimoji="0" lang="el-GR" sz="4000" b="0" i="0" u="none" strike="noStrike" kern="1200" cap="none" spc="-100" normalizeH="0" noProof="0" dirty="0" smtClean="0">
                <a:ln>
                  <a:noFill/>
                </a:ln>
                <a:solidFill>
                  <a:schemeClr val="tx2">
                    <a:satMod val="200000"/>
                  </a:schemeClr>
                </a:solidFill>
                <a:effectLst/>
                <a:uLnTx/>
                <a:uFillTx/>
                <a:latin typeface="+mj-lt"/>
                <a:ea typeface="+mj-ea"/>
                <a:cs typeface="+mj-cs"/>
              </a:rPr>
              <a:t> Resistance</a:t>
            </a:r>
            <a:endParaRPr kumimoji="0" lang="el-G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Clopidogrel resistance 2</a:t>
            </a:r>
            <a:endParaRPr lang="el-GR" dirty="0"/>
          </a:p>
        </p:txBody>
      </p:sp>
      <p:pic>
        <p:nvPicPr>
          <p:cNvPr id="5" name="Content Placeholder 4" descr="verify.jpg"/>
          <p:cNvPicPr>
            <a:picLocks noGrp="1" noChangeAspect="1"/>
          </p:cNvPicPr>
          <p:nvPr>
            <p:ph sz="half" idx="1"/>
          </p:nvPr>
        </p:nvPicPr>
        <p:blipFill>
          <a:blip r:embed="rId2" cstate="print"/>
          <a:stretch>
            <a:fillRect/>
          </a:stretch>
        </p:blipFill>
        <p:spPr>
          <a:xfrm>
            <a:off x="251520" y="1772816"/>
            <a:ext cx="4259628" cy="3024336"/>
          </a:xfrm>
        </p:spPr>
      </p:pic>
      <p:sp>
        <p:nvSpPr>
          <p:cNvPr id="4" name="Content Placeholder 3"/>
          <p:cNvSpPr>
            <a:spLocks noGrp="1"/>
          </p:cNvSpPr>
          <p:nvPr>
            <p:ph sz="half" idx="2"/>
          </p:nvPr>
        </p:nvSpPr>
        <p:spPr>
          <a:xfrm>
            <a:off x="4572000" y="1770501"/>
            <a:ext cx="4572000" cy="4525963"/>
          </a:xfrm>
        </p:spPr>
        <p:txBody>
          <a:bodyPr>
            <a:normAutofit/>
          </a:bodyPr>
          <a:lstStyle/>
          <a:p>
            <a:r>
              <a:rPr lang="en-GB" sz="2400" dirty="0" smtClean="0"/>
              <a:t>Light transmission </a:t>
            </a:r>
            <a:r>
              <a:rPr lang="en-GB" sz="2400" dirty="0" err="1" smtClean="0"/>
              <a:t>aggregometry</a:t>
            </a:r>
            <a:r>
              <a:rPr lang="en-GB" sz="2400" dirty="0" smtClean="0"/>
              <a:t> with ADP </a:t>
            </a:r>
          </a:p>
          <a:p>
            <a:r>
              <a:rPr lang="en-GB" sz="2400" dirty="0" smtClean="0"/>
              <a:t>Whole blood </a:t>
            </a:r>
            <a:r>
              <a:rPr lang="en-GB" sz="2400" dirty="0" err="1" smtClean="0"/>
              <a:t>aggregometry</a:t>
            </a:r>
            <a:r>
              <a:rPr lang="en-GB" sz="2400" dirty="0" smtClean="0"/>
              <a:t> with ADP, PFA-100 using the collagen-ADP cartridge </a:t>
            </a:r>
          </a:p>
          <a:p>
            <a:r>
              <a:rPr lang="en-GB" sz="2400" dirty="0" err="1" smtClean="0"/>
              <a:t>VerifyNow</a:t>
            </a:r>
            <a:r>
              <a:rPr lang="en-GB" sz="2400" dirty="0" smtClean="0"/>
              <a:t> P2Y12</a:t>
            </a:r>
          </a:p>
          <a:p>
            <a:r>
              <a:rPr lang="en-GB" sz="2400" dirty="0" smtClean="0"/>
              <a:t>Poor correlation between them</a:t>
            </a:r>
          </a:p>
          <a:p>
            <a:endParaRPr lang="el-G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Clopidogrel Resistance 3</a:t>
            </a:r>
            <a:endParaRPr lang="el-GR" dirty="0"/>
          </a:p>
        </p:txBody>
      </p:sp>
      <p:sp>
        <p:nvSpPr>
          <p:cNvPr id="4" name="Content Placeholder 3"/>
          <p:cNvSpPr>
            <a:spLocks noGrp="1"/>
          </p:cNvSpPr>
          <p:nvPr>
            <p:ph sz="half" idx="1"/>
          </p:nvPr>
        </p:nvSpPr>
        <p:spPr>
          <a:xfrm>
            <a:off x="0" y="1412776"/>
            <a:ext cx="9144000" cy="2666611"/>
          </a:xfrm>
        </p:spPr>
        <p:txBody>
          <a:bodyPr/>
          <a:lstStyle/>
          <a:p>
            <a:r>
              <a:rPr lang="en-GB" dirty="0" smtClean="0"/>
              <a:t>Variable platelet response</a:t>
            </a:r>
          </a:p>
          <a:p>
            <a:r>
              <a:rPr lang="en-GB" dirty="0" smtClean="0"/>
              <a:t>Genetic variability</a:t>
            </a:r>
          </a:p>
          <a:p>
            <a:pPr lvl="1"/>
            <a:r>
              <a:rPr lang="en-US" dirty="0" smtClean="0"/>
              <a:t>Polymorphisms in enzymes </a:t>
            </a:r>
            <a:r>
              <a:rPr lang="en-GB" dirty="0" smtClean="0"/>
              <a:t>CYP 1A2, CYP3A4, CYP2C19, PON1</a:t>
            </a:r>
          </a:p>
          <a:p>
            <a:pPr lvl="1"/>
            <a:r>
              <a:rPr lang="en-US" dirty="0" smtClean="0"/>
              <a:t>Polymorphism within the platelet P2Y12 receptor </a:t>
            </a:r>
          </a:p>
          <a:p>
            <a:pPr lvl="1"/>
            <a:r>
              <a:rPr lang="en-US" dirty="0" smtClean="0"/>
              <a:t>Polymorphism in enzymes affecting drug transport</a:t>
            </a:r>
          </a:p>
          <a:p>
            <a:pPr lvl="1">
              <a:buNone/>
            </a:pPr>
            <a:endParaRPr lang="el-GR" dirty="0"/>
          </a:p>
        </p:txBody>
      </p:sp>
      <p:graphicFrame>
        <p:nvGraphicFramePr>
          <p:cNvPr id="5" name="Diagram 4"/>
          <p:cNvGraphicFramePr/>
          <p:nvPr/>
        </p:nvGraphicFramePr>
        <p:xfrm>
          <a:off x="0" y="3573016"/>
          <a:ext cx="9144000" cy="328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F1_large.jpg"/>
          <p:cNvPicPr>
            <a:picLocks noGrp="1" noChangeAspect="1"/>
          </p:cNvPicPr>
          <p:nvPr>
            <p:ph idx="1"/>
          </p:nvPr>
        </p:nvPicPr>
        <p:blipFill>
          <a:blip r:embed="rId2" cstate="print"/>
          <a:stretch>
            <a:fillRect/>
          </a:stretch>
        </p:blipFill>
        <p:spPr>
          <a:xfrm>
            <a:off x="-48330" y="0"/>
            <a:ext cx="9192330" cy="678599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14400"/>
          </a:xfrm>
        </p:spPr>
        <p:txBody>
          <a:bodyPr/>
          <a:lstStyle/>
          <a:p>
            <a:r>
              <a:rPr lang="en-GB" dirty="0" smtClean="0"/>
              <a:t>Clopidogrel Resistance 4</a:t>
            </a:r>
            <a:endParaRPr lang="el-GR" dirty="0"/>
          </a:p>
        </p:txBody>
      </p:sp>
      <p:sp>
        <p:nvSpPr>
          <p:cNvPr id="4" name="Content Placeholder 3"/>
          <p:cNvSpPr>
            <a:spLocks noGrp="1"/>
          </p:cNvSpPr>
          <p:nvPr>
            <p:ph sz="half" idx="1"/>
          </p:nvPr>
        </p:nvSpPr>
        <p:spPr>
          <a:xfrm>
            <a:off x="323528" y="908720"/>
            <a:ext cx="8370416" cy="5949280"/>
          </a:xfrm>
        </p:spPr>
        <p:txBody>
          <a:bodyPr>
            <a:normAutofit fontScale="92500"/>
          </a:bodyPr>
          <a:lstStyle/>
          <a:p>
            <a:r>
              <a:rPr lang="en-US" dirty="0" smtClean="0"/>
              <a:t>Adverse in vitro and in vivo effects of reduced function CYP2C19 alleles have been demonstrated</a:t>
            </a:r>
          </a:p>
          <a:p>
            <a:r>
              <a:rPr lang="en-GB" dirty="0" smtClean="0"/>
              <a:t>EXCELSIOR study: loss-of-function CYP2C19 correlated with </a:t>
            </a:r>
            <a:r>
              <a:rPr lang="en-US" dirty="0" smtClean="0"/>
              <a:t>higher residual platelet aggregation (RPA) and increased one-year incidence of death and myocardial infarction</a:t>
            </a:r>
          </a:p>
          <a:p>
            <a:r>
              <a:rPr lang="en-GB" dirty="0" smtClean="0"/>
              <a:t>TRITON-TIMI 38: </a:t>
            </a:r>
            <a:r>
              <a:rPr lang="en-US" dirty="0" smtClean="0"/>
              <a:t>carriers of a reduced-function CYP2C19 allele had a significant increase in the composite primary efficacy outcome of the risk of death from cardiovascular causes, myocardial infarction, or stroke as well as a significant increase in the risk of stent thrombosis </a:t>
            </a:r>
          </a:p>
          <a:p>
            <a:r>
              <a:rPr lang="en-US" dirty="0" smtClean="0"/>
              <a:t>J Am </a:t>
            </a:r>
            <a:r>
              <a:rPr lang="en-US" dirty="0" err="1" smtClean="0"/>
              <a:t>Coll</a:t>
            </a:r>
            <a:r>
              <a:rPr lang="en-US" dirty="0" smtClean="0"/>
              <a:t> </a:t>
            </a:r>
            <a:r>
              <a:rPr lang="en-US" dirty="0" err="1" smtClean="0"/>
              <a:t>Cardiol</a:t>
            </a:r>
            <a:r>
              <a:rPr lang="en-US" dirty="0" smtClean="0"/>
              <a:t>. 2005;45(9):1392: A 600-mg </a:t>
            </a:r>
            <a:r>
              <a:rPr lang="en-US" dirty="0" err="1" smtClean="0"/>
              <a:t>clopidogrel</a:t>
            </a:r>
            <a:r>
              <a:rPr lang="en-US" dirty="0" smtClean="0"/>
              <a:t> loading dose reduces the incidence of NR as compared to a 300-mg dose</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Prasugrel</a:t>
            </a:r>
            <a:endParaRPr lang="el-GR" dirty="0"/>
          </a:p>
        </p:txBody>
      </p:sp>
      <p:sp>
        <p:nvSpPr>
          <p:cNvPr id="4" name="Content Placeholder 3"/>
          <p:cNvSpPr>
            <a:spLocks noGrp="1"/>
          </p:cNvSpPr>
          <p:nvPr>
            <p:ph sz="half" idx="2"/>
          </p:nvPr>
        </p:nvSpPr>
        <p:spPr>
          <a:xfrm>
            <a:off x="0" y="2060848"/>
            <a:ext cx="9144000" cy="3890747"/>
          </a:xfrm>
        </p:spPr>
        <p:txBody>
          <a:bodyPr/>
          <a:lstStyle/>
          <a:p>
            <a:r>
              <a:rPr lang="el-GR" dirty="0" smtClean="0"/>
              <a:t>Similar pharmacological action to clopidogrel</a:t>
            </a:r>
          </a:p>
          <a:p>
            <a:r>
              <a:rPr lang="el-GR" dirty="0" smtClean="0"/>
              <a:t>Irriversible P2Y12 receptor blockade</a:t>
            </a:r>
          </a:p>
          <a:p>
            <a:r>
              <a:rPr lang="el-GR" dirty="0" smtClean="0"/>
              <a:t>Also a pro-drug but requires only one stage of metabolism </a:t>
            </a:r>
          </a:p>
          <a:p>
            <a:r>
              <a:rPr lang="el-GR" dirty="0" smtClean="0"/>
              <a:t>Rapidly metabolised to  the active metabolide</a:t>
            </a:r>
          </a:p>
          <a:p>
            <a:r>
              <a:rPr lang="el-GR" dirty="0" smtClean="0"/>
              <a:t>No need of oxidation be CYP2C19</a:t>
            </a:r>
          </a:p>
          <a:p>
            <a:r>
              <a:rPr lang="el-GR" dirty="0" smtClean="0"/>
              <a:t>More rapid action </a:t>
            </a:r>
          </a:p>
          <a:p>
            <a:r>
              <a:rPr lang="el-GR" dirty="0" smtClean="0"/>
              <a:t>Higher degree of platelet activation</a:t>
            </a:r>
          </a:p>
          <a:p>
            <a:endParaRPr lang="el-GR" dirty="0"/>
          </a:p>
        </p:txBody>
      </p:sp>
      <p:pic>
        <p:nvPicPr>
          <p:cNvPr id="1026" name="Picture 2" descr="http://upload.wikimedia.org/wikipedia/commons/d/de/Prasugrel.png"/>
          <p:cNvPicPr>
            <a:picLocks noChangeAspect="1" noChangeArrowheads="1"/>
          </p:cNvPicPr>
          <p:nvPr/>
        </p:nvPicPr>
        <p:blipFill>
          <a:blip r:embed="rId2" cstate="print"/>
          <a:srcRect/>
          <a:stretch>
            <a:fillRect/>
          </a:stretch>
        </p:blipFill>
        <p:spPr bwMode="auto">
          <a:xfrm>
            <a:off x="6012160" y="116632"/>
            <a:ext cx="3032626" cy="194421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14400"/>
          </a:xfrm>
        </p:spPr>
        <p:txBody>
          <a:bodyPr/>
          <a:lstStyle/>
          <a:p>
            <a:r>
              <a:rPr lang="el-GR" dirty="0" smtClean="0"/>
              <a:t>Prasugrel Pharmacokinetics</a:t>
            </a:r>
            <a:endParaRPr lang="el-GR" dirty="0"/>
          </a:p>
        </p:txBody>
      </p:sp>
      <p:sp>
        <p:nvSpPr>
          <p:cNvPr id="7" name="Content Placeholder 6"/>
          <p:cNvSpPr>
            <a:spLocks noGrp="1"/>
          </p:cNvSpPr>
          <p:nvPr>
            <p:ph sz="half" idx="2"/>
          </p:nvPr>
        </p:nvSpPr>
        <p:spPr>
          <a:xfrm>
            <a:off x="0" y="980728"/>
            <a:ext cx="4716016" cy="5688632"/>
          </a:xfrm>
        </p:spPr>
        <p:txBody>
          <a:bodyPr>
            <a:normAutofit lnSpcReduction="10000"/>
          </a:bodyPr>
          <a:lstStyle/>
          <a:p>
            <a:r>
              <a:rPr lang="el-GR" dirty="0" smtClean="0"/>
              <a:t>60mg loading: onset of action 30 minutes</a:t>
            </a:r>
          </a:p>
          <a:p>
            <a:r>
              <a:rPr lang="en-US" dirty="0" smtClean="0"/>
              <a:t>Half-life elimination:  ~7 hours (range 2-15 hours)</a:t>
            </a:r>
            <a:endParaRPr lang="el-GR" dirty="0" smtClean="0"/>
          </a:p>
          <a:p>
            <a:r>
              <a:rPr lang="en-GB" dirty="0" smtClean="0"/>
              <a:t>M</a:t>
            </a:r>
            <a:r>
              <a:rPr lang="el-GR" dirty="0" smtClean="0"/>
              <a:t>etabolism: </a:t>
            </a:r>
            <a:r>
              <a:rPr lang="en-US" dirty="0" smtClean="0"/>
              <a:t>Rapid intestinal and serum metabolism via esterase-mediated hydrolysis to a </a:t>
            </a:r>
            <a:r>
              <a:rPr lang="en-US" dirty="0" err="1" smtClean="0"/>
              <a:t>thiolactone</a:t>
            </a:r>
            <a:r>
              <a:rPr lang="en-US" dirty="0" smtClean="0"/>
              <a:t> (inactive), which is then converted, via CYP450-mediated (primarily CYP3A4 and CYP2B6) oxidation, to an active metabolite </a:t>
            </a:r>
            <a:endParaRPr lang="el-GR" dirty="0" smtClean="0"/>
          </a:p>
          <a:p>
            <a:endParaRPr lang="el-GR" dirty="0" smtClean="0"/>
          </a:p>
          <a:p>
            <a:endParaRPr lang="el-GR" dirty="0" smtClean="0"/>
          </a:p>
          <a:p>
            <a:endParaRPr lang="el-GR" dirty="0"/>
          </a:p>
        </p:txBody>
      </p:sp>
      <p:pic>
        <p:nvPicPr>
          <p:cNvPr id="46083" name="Picture 3"/>
          <p:cNvPicPr>
            <a:picLocks noChangeAspect="1" noChangeArrowheads="1"/>
          </p:cNvPicPr>
          <p:nvPr/>
        </p:nvPicPr>
        <p:blipFill>
          <a:blip r:embed="rId2" cstate="print"/>
          <a:srcRect/>
          <a:stretch>
            <a:fillRect/>
          </a:stretch>
        </p:blipFill>
        <p:spPr bwMode="auto">
          <a:xfrm>
            <a:off x="4716016" y="980728"/>
            <a:ext cx="4205979" cy="3381511"/>
          </a:xfrm>
          <a:prstGeom prst="rect">
            <a:avLst/>
          </a:prstGeom>
          <a:noFill/>
          <a:ln w="9525">
            <a:noFill/>
            <a:miter lim="800000"/>
            <a:headEnd/>
            <a:tailEnd/>
          </a:ln>
        </p:spPr>
      </p:pic>
      <p:pic>
        <p:nvPicPr>
          <p:cNvPr id="11" name="Picture 2" descr="C:\Users\CardioLimassol\Documents\Documents\Antiplatelete agents presentation\image2.jpg"/>
          <p:cNvPicPr>
            <a:picLocks noChangeAspect="1" noChangeArrowheads="1"/>
          </p:cNvPicPr>
          <p:nvPr/>
        </p:nvPicPr>
        <p:blipFill>
          <a:blip r:embed="rId3" cstate="print"/>
          <a:srcRect/>
          <a:stretch>
            <a:fillRect/>
          </a:stretch>
        </p:blipFill>
        <p:spPr bwMode="auto">
          <a:xfrm>
            <a:off x="5256584" y="4370821"/>
            <a:ext cx="3419872" cy="248717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14400"/>
          </a:xfrm>
        </p:spPr>
        <p:txBody>
          <a:bodyPr/>
          <a:lstStyle/>
          <a:p>
            <a:r>
              <a:rPr lang="el-GR" dirty="0" smtClean="0"/>
              <a:t>Prasugrel Evidence 1</a:t>
            </a:r>
            <a:endParaRPr lang="el-GR" dirty="0"/>
          </a:p>
        </p:txBody>
      </p:sp>
      <p:sp>
        <p:nvSpPr>
          <p:cNvPr id="4" name="Content Placeholder 3"/>
          <p:cNvSpPr>
            <a:spLocks noGrp="1"/>
          </p:cNvSpPr>
          <p:nvPr>
            <p:ph sz="half" idx="2"/>
          </p:nvPr>
        </p:nvSpPr>
        <p:spPr>
          <a:xfrm>
            <a:off x="0" y="1052736"/>
            <a:ext cx="8892480" cy="2376263"/>
          </a:xfrm>
        </p:spPr>
        <p:txBody>
          <a:bodyPr>
            <a:normAutofit fontScale="85000" lnSpcReduction="20000"/>
          </a:bodyPr>
          <a:lstStyle/>
          <a:p>
            <a:r>
              <a:rPr lang="en-GB" dirty="0" smtClean="0"/>
              <a:t>TRITON-TIMI 38 </a:t>
            </a:r>
            <a:r>
              <a:rPr lang="el-GR" dirty="0" smtClean="0"/>
              <a:t>:</a:t>
            </a:r>
            <a:r>
              <a:rPr lang="en-GB" dirty="0" smtClean="0"/>
              <a:t>N </a:t>
            </a:r>
            <a:r>
              <a:rPr lang="en-GB" dirty="0" err="1" smtClean="0"/>
              <a:t>Engl</a:t>
            </a:r>
            <a:r>
              <a:rPr lang="en-GB" dirty="0" smtClean="0"/>
              <a:t> J Med. 2007;357(20):2001</a:t>
            </a:r>
            <a:endParaRPr lang="el-GR" dirty="0" smtClean="0"/>
          </a:p>
          <a:p>
            <a:pPr lvl="1"/>
            <a:r>
              <a:rPr lang="el-GR" dirty="0" smtClean="0"/>
              <a:t>13608 ACS patients  scheduled for PCI</a:t>
            </a:r>
          </a:p>
          <a:p>
            <a:pPr lvl="1"/>
            <a:r>
              <a:rPr lang="el-GR" dirty="0" smtClean="0"/>
              <a:t>60mg prasugrel Vs 300mg clopidogrel</a:t>
            </a:r>
          </a:p>
          <a:p>
            <a:pPr lvl="1"/>
            <a:r>
              <a:rPr lang="el-GR" dirty="0" smtClean="0"/>
              <a:t>Aspirin as standard in both arms</a:t>
            </a:r>
          </a:p>
          <a:p>
            <a:pPr lvl="1"/>
            <a:r>
              <a:rPr lang="en-US" dirty="0" smtClean="0"/>
              <a:t>CONCLUSIONS: </a:t>
            </a:r>
            <a:r>
              <a:rPr lang="el-GR" dirty="0" smtClean="0"/>
              <a:t>P</a:t>
            </a:r>
            <a:r>
              <a:rPr lang="en-US" dirty="0" err="1" smtClean="0"/>
              <a:t>rasugrel</a:t>
            </a:r>
            <a:r>
              <a:rPr lang="en-US" dirty="0" smtClean="0"/>
              <a:t> therapy was associated with significantly reduced rates of ischemic events, including stent thrombosis, but with an increased risk of major bleeding, including fatal bleeding. Overall mortality did not differ significantly between treatment groups</a:t>
            </a:r>
            <a:endParaRPr lang="en-GB" dirty="0" smtClean="0"/>
          </a:p>
          <a:p>
            <a:endParaRPr lang="el-GR" dirty="0"/>
          </a:p>
        </p:txBody>
      </p:sp>
      <p:pic>
        <p:nvPicPr>
          <p:cNvPr id="45057" name="Picture 1"/>
          <p:cNvPicPr>
            <a:picLocks noChangeAspect="1" noChangeArrowheads="1"/>
          </p:cNvPicPr>
          <p:nvPr/>
        </p:nvPicPr>
        <p:blipFill>
          <a:blip r:embed="rId2" cstate="print"/>
          <a:srcRect/>
          <a:stretch>
            <a:fillRect/>
          </a:stretch>
        </p:blipFill>
        <p:spPr bwMode="auto">
          <a:xfrm>
            <a:off x="971600" y="3369742"/>
            <a:ext cx="7560840" cy="3443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187624" y="197206"/>
            <a:ext cx="6264696" cy="654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5868144" cy="1260752"/>
          </a:xfrm>
        </p:spPr>
        <p:txBody>
          <a:bodyPr/>
          <a:lstStyle/>
          <a:p>
            <a:r>
              <a:rPr lang="el-GR" dirty="0" smtClean="0"/>
              <a:t>Prasugrel Evidence 2 </a:t>
            </a:r>
            <a:br>
              <a:rPr lang="el-GR" dirty="0" smtClean="0"/>
            </a:br>
            <a:r>
              <a:rPr lang="el-GR" dirty="0" smtClean="0"/>
              <a:t>STEMI / PPCI</a:t>
            </a:r>
            <a:endParaRPr lang="el-GR" dirty="0"/>
          </a:p>
        </p:txBody>
      </p:sp>
      <p:sp>
        <p:nvSpPr>
          <p:cNvPr id="4" name="Content Placeholder 3"/>
          <p:cNvSpPr>
            <a:spLocks noGrp="1"/>
          </p:cNvSpPr>
          <p:nvPr>
            <p:ph sz="half" idx="2"/>
          </p:nvPr>
        </p:nvSpPr>
        <p:spPr>
          <a:xfrm>
            <a:off x="0" y="1412777"/>
            <a:ext cx="9144000" cy="2520279"/>
          </a:xfrm>
        </p:spPr>
        <p:txBody>
          <a:bodyPr>
            <a:normAutofit/>
          </a:bodyPr>
          <a:lstStyle/>
          <a:p>
            <a:r>
              <a:rPr lang="en-GB" sz="2400" b="1" dirty="0" err="1" smtClean="0"/>
              <a:t>Prasugrel</a:t>
            </a:r>
            <a:r>
              <a:rPr lang="en-GB" sz="2400" b="1" dirty="0" smtClean="0"/>
              <a:t> compared with </a:t>
            </a:r>
            <a:r>
              <a:rPr lang="en-GB" sz="2400" b="1" dirty="0" err="1" smtClean="0"/>
              <a:t>clopidogrel</a:t>
            </a:r>
            <a:r>
              <a:rPr lang="en-GB" sz="2400" b="1" dirty="0" smtClean="0"/>
              <a:t> in patients undergoing </a:t>
            </a:r>
            <a:r>
              <a:rPr lang="en-GB" sz="2400" b="1" dirty="0" err="1" smtClean="0"/>
              <a:t>percutaneous</a:t>
            </a:r>
            <a:r>
              <a:rPr lang="en-GB" sz="2400" b="1" dirty="0" smtClean="0"/>
              <a:t> coronary intervention for ST-elevation myocardial infarction (TRITON-TIMI 38): double-blind, randomised controlled trial</a:t>
            </a:r>
            <a:r>
              <a:rPr lang="el-GR" sz="2400" b="1" dirty="0" smtClean="0"/>
              <a:t>. Montalescot Lancet 2009;373:723-31</a:t>
            </a:r>
          </a:p>
          <a:p>
            <a:pPr lvl="1"/>
            <a:r>
              <a:rPr lang="el-GR" sz="2000" dirty="0" smtClean="0"/>
              <a:t>3534 patients  with STEMI undergoing PPCI</a:t>
            </a:r>
          </a:p>
          <a:p>
            <a:pPr lvl="1"/>
            <a:r>
              <a:rPr lang="el-GR" sz="2000" dirty="0" smtClean="0"/>
              <a:t>Prasugrel 60mg / 10mg Vs Clopidogrel 300mg / 75mg</a:t>
            </a:r>
            <a:endParaRPr lang="el-GR" sz="2000" dirty="0"/>
          </a:p>
        </p:txBody>
      </p:sp>
      <p:pic>
        <p:nvPicPr>
          <p:cNvPr id="53251" name="Picture 3"/>
          <p:cNvPicPr>
            <a:picLocks noChangeAspect="1" noChangeArrowheads="1"/>
          </p:cNvPicPr>
          <p:nvPr/>
        </p:nvPicPr>
        <p:blipFill>
          <a:blip r:embed="rId2" cstate="print"/>
          <a:srcRect/>
          <a:stretch>
            <a:fillRect/>
          </a:stretch>
        </p:blipFill>
        <p:spPr bwMode="auto">
          <a:xfrm>
            <a:off x="1475656" y="3933056"/>
            <a:ext cx="5919335" cy="2630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14400"/>
          </a:xfrm>
        </p:spPr>
        <p:txBody>
          <a:bodyPr/>
          <a:lstStyle/>
          <a:p>
            <a:r>
              <a:rPr lang="el-GR" dirty="0" smtClean="0"/>
              <a:t>Prasugrel Evidence 3</a:t>
            </a:r>
            <a:endParaRPr lang="el-GR" dirty="0"/>
          </a:p>
        </p:txBody>
      </p:sp>
      <p:sp>
        <p:nvSpPr>
          <p:cNvPr id="4" name="Content Placeholder 3"/>
          <p:cNvSpPr>
            <a:spLocks noGrp="1"/>
          </p:cNvSpPr>
          <p:nvPr>
            <p:ph sz="half" idx="2"/>
          </p:nvPr>
        </p:nvSpPr>
        <p:spPr>
          <a:xfrm>
            <a:off x="0" y="908720"/>
            <a:ext cx="9144000" cy="2016224"/>
          </a:xfrm>
        </p:spPr>
        <p:txBody>
          <a:bodyPr>
            <a:normAutofit fontScale="92500" lnSpcReduction="20000"/>
          </a:bodyPr>
          <a:lstStyle/>
          <a:p>
            <a:r>
              <a:rPr lang="en-GB" dirty="0" smtClean="0"/>
              <a:t>TRILOGY ACS </a:t>
            </a:r>
            <a:r>
              <a:rPr lang="el-GR" dirty="0" smtClean="0"/>
              <a:t>:</a:t>
            </a:r>
            <a:r>
              <a:rPr lang="en-GB" dirty="0" smtClean="0"/>
              <a:t>N </a:t>
            </a:r>
            <a:r>
              <a:rPr lang="en-GB" dirty="0" err="1" smtClean="0"/>
              <a:t>Engl</a:t>
            </a:r>
            <a:r>
              <a:rPr lang="en-GB" dirty="0" smtClean="0"/>
              <a:t> J Med. 2012;367(14):1297.</a:t>
            </a:r>
            <a:endParaRPr lang="el-GR" dirty="0" smtClean="0"/>
          </a:p>
          <a:p>
            <a:pPr lvl="1"/>
            <a:r>
              <a:rPr lang="en-GB" dirty="0" smtClean="0"/>
              <a:t>9326</a:t>
            </a:r>
            <a:r>
              <a:rPr lang="el-GR" dirty="0" smtClean="0"/>
              <a:t> ACS</a:t>
            </a:r>
            <a:r>
              <a:rPr lang="en-GB" dirty="0" smtClean="0"/>
              <a:t> patients </a:t>
            </a:r>
            <a:r>
              <a:rPr lang="el-GR" dirty="0" smtClean="0"/>
              <a:t> not for PCI</a:t>
            </a:r>
          </a:p>
          <a:p>
            <a:pPr lvl="1"/>
            <a:r>
              <a:rPr lang="el-GR" dirty="0" smtClean="0"/>
              <a:t>Prasugrel 30mg /10mg daily Vs Clopidogrel 300mg/75mg daily</a:t>
            </a:r>
          </a:p>
          <a:p>
            <a:pPr lvl="1"/>
            <a:r>
              <a:rPr lang="en-US" dirty="0" smtClean="0"/>
              <a:t>CONCLUSIONS: </a:t>
            </a:r>
            <a:r>
              <a:rPr lang="el-GR" dirty="0" smtClean="0"/>
              <a:t>P</a:t>
            </a:r>
            <a:r>
              <a:rPr lang="en-US" dirty="0" err="1" smtClean="0"/>
              <a:t>rasugrel</a:t>
            </a:r>
            <a:r>
              <a:rPr lang="en-US" dirty="0" smtClean="0"/>
              <a:t> did not significantly reduce the frequency of the primary end point, as compared with </a:t>
            </a:r>
            <a:r>
              <a:rPr lang="en-US" dirty="0" err="1" smtClean="0"/>
              <a:t>clopidogrel</a:t>
            </a:r>
            <a:r>
              <a:rPr lang="en-US" dirty="0" smtClean="0"/>
              <a:t>, and similar risks of bleeding were observed</a:t>
            </a:r>
            <a:endParaRPr lang="el-GR" dirty="0" smtClean="0"/>
          </a:p>
          <a:p>
            <a:pPr lvl="1"/>
            <a:endParaRPr lang="el-GR" dirty="0"/>
          </a:p>
        </p:txBody>
      </p:sp>
      <p:pic>
        <p:nvPicPr>
          <p:cNvPr id="47106" name="Picture 2"/>
          <p:cNvPicPr>
            <a:picLocks noChangeAspect="1" noChangeArrowheads="1"/>
          </p:cNvPicPr>
          <p:nvPr/>
        </p:nvPicPr>
        <p:blipFill>
          <a:blip r:embed="rId2" cstate="print"/>
          <a:srcRect/>
          <a:stretch>
            <a:fillRect/>
          </a:stretch>
        </p:blipFill>
        <p:spPr bwMode="auto">
          <a:xfrm>
            <a:off x="1187624" y="2893301"/>
            <a:ext cx="6885583" cy="3848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52128"/>
          </a:xfrm>
        </p:spPr>
        <p:txBody>
          <a:bodyPr/>
          <a:lstStyle/>
          <a:p>
            <a:r>
              <a:rPr lang="el-GR" dirty="0" smtClean="0"/>
              <a:t>Prasugrel Evidence 4</a:t>
            </a:r>
            <a:br>
              <a:rPr lang="el-GR" dirty="0" smtClean="0"/>
            </a:br>
            <a:r>
              <a:rPr lang="el-GR" dirty="0" smtClean="0"/>
              <a:t>Ongoing Trials...</a:t>
            </a:r>
            <a:endParaRPr lang="el-GR" dirty="0"/>
          </a:p>
        </p:txBody>
      </p:sp>
      <p:sp>
        <p:nvSpPr>
          <p:cNvPr id="4" name="Content Placeholder 3"/>
          <p:cNvSpPr>
            <a:spLocks noGrp="1"/>
          </p:cNvSpPr>
          <p:nvPr>
            <p:ph sz="half" idx="2"/>
          </p:nvPr>
        </p:nvSpPr>
        <p:spPr>
          <a:xfrm>
            <a:off x="0" y="1770501"/>
            <a:ext cx="9144000" cy="4034763"/>
          </a:xfrm>
        </p:spPr>
        <p:txBody>
          <a:bodyPr/>
          <a:lstStyle/>
          <a:p>
            <a:r>
              <a:rPr lang="en-GB" b="1" dirty="0" smtClean="0"/>
              <a:t>TRIGGER-PCI</a:t>
            </a:r>
            <a:endParaRPr lang="el-GR" b="1" dirty="0" smtClean="0"/>
          </a:p>
          <a:p>
            <a:pPr lvl="1"/>
            <a:r>
              <a:rPr lang="en-US" dirty="0" smtClean="0"/>
              <a:t>patients With High Platelet Reactivity on Clopidogrel Following Elective Percutaneous Coronary Intervention With Implantation of Drug-Eluting Stent</a:t>
            </a:r>
            <a:endParaRPr lang="el-GR" dirty="0" smtClean="0"/>
          </a:p>
          <a:p>
            <a:pPr lvl="1"/>
            <a:r>
              <a:rPr lang="el-GR" dirty="0" smtClean="0"/>
              <a:t>Prasugrel Vs Clopidogrel</a:t>
            </a:r>
          </a:p>
          <a:p>
            <a:r>
              <a:rPr lang="el-GR" dirty="0" smtClean="0"/>
              <a:t>BRAVE-4</a:t>
            </a:r>
          </a:p>
          <a:p>
            <a:pPr lvl="1"/>
            <a:r>
              <a:rPr lang="en-GB" dirty="0" smtClean="0"/>
              <a:t>STEMI patients undergoing PPCI</a:t>
            </a:r>
            <a:endParaRPr lang="el-GR" dirty="0" smtClean="0"/>
          </a:p>
          <a:p>
            <a:pPr lvl="1"/>
            <a:r>
              <a:rPr lang="en-GB" dirty="0" err="1" smtClean="0"/>
              <a:t>Prasugrel</a:t>
            </a:r>
            <a:r>
              <a:rPr lang="en-GB" dirty="0" smtClean="0"/>
              <a:t> + </a:t>
            </a:r>
            <a:r>
              <a:rPr lang="en-GB" dirty="0" err="1" smtClean="0"/>
              <a:t>Bivalirudin</a:t>
            </a:r>
            <a:r>
              <a:rPr lang="el-GR" dirty="0" smtClean="0"/>
              <a:t> Vs </a:t>
            </a:r>
            <a:r>
              <a:rPr lang="en-GB" dirty="0" smtClean="0"/>
              <a:t>Clopidogrel + Heparin</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Prasugrel Summary</a:t>
            </a:r>
            <a:endParaRPr lang="el-GR" dirty="0"/>
          </a:p>
        </p:txBody>
      </p:sp>
      <p:sp>
        <p:nvSpPr>
          <p:cNvPr id="4" name="Content Placeholder 3"/>
          <p:cNvSpPr>
            <a:spLocks noGrp="1"/>
          </p:cNvSpPr>
          <p:nvPr>
            <p:ph sz="half" idx="2"/>
          </p:nvPr>
        </p:nvSpPr>
        <p:spPr>
          <a:xfrm>
            <a:off x="179512" y="1988841"/>
            <a:ext cx="8784976" cy="3960439"/>
          </a:xfrm>
        </p:spPr>
        <p:txBody>
          <a:bodyPr/>
          <a:lstStyle/>
          <a:p>
            <a:r>
              <a:rPr lang="el-GR" dirty="0" smtClean="0"/>
              <a:t>Rapid onset compared to clopidogrel (30 minutes)</a:t>
            </a:r>
          </a:p>
          <a:p>
            <a:r>
              <a:rPr lang="el-GR" dirty="0" smtClean="0"/>
              <a:t>Use in PPCI specifically</a:t>
            </a:r>
          </a:p>
          <a:p>
            <a:r>
              <a:rPr lang="el-GR" dirty="0" smtClean="0"/>
              <a:t>Resistance not a problem </a:t>
            </a:r>
          </a:p>
          <a:p>
            <a:r>
              <a:rPr lang="el-GR" dirty="0" smtClean="0"/>
              <a:t>P</a:t>
            </a:r>
            <a:r>
              <a:rPr lang="en-US" dirty="0" err="1" smtClean="0"/>
              <a:t>redictors</a:t>
            </a:r>
            <a:r>
              <a:rPr lang="en-US" dirty="0" smtClean="0"/>
              <a:t> of less net clinical efficacy </a:t>
            </a:r>
            <a:endParaRPr lang="el-GR" dirty="0" smtClean="0"/>
          </a:p>
          <a:p>
            <a:pPr lvl="1"/>
            <a:r>
              <a:rPr lang="el-GR" dirty="0" smtClean="0"/>
              <a:t>&gt;75 year olds </a:t>
            </a:r>
          </a:p>
          <a:p>
            <a:pPr lvl="1"/>
            <a:r>
              <a:rPr lang="el-GR" dirty="0" smtClean="0"/>
              <a:t> &lt;60Kg</a:t>
            </a:r>
          </a:p>
          <a:p>
            <a:pPr lvl="1"/>
            <a:r>
              <a:rPr lang="el-GR" dirty="0" smtClean="0"/>
              <a:t>History of CVA / TIA</a:t>
            </a:r>
          </a:p>
          <a:p>
            <a:pPr lvl="1"/>
            <a:endParaRPr lang="el-GR" dirty="0" smtClean="0"/>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3250704" cy="914400"/>
          </a:xfrm>
        </p:spPr>
        <p:txBody>
          <a:bodyPr/>
          <a:lstStyle/>
          <a:p>
            <a:r>
              <a:rPr lang="el-GR" dirty="0" smtClean="0"/>
              <a:t>Ticagrelor</a:t>
            </a:r>
            <a:endParaRPr lang="el-GR" dirty="0"/>
          </a:p>
        </p:txBody>
      </p:sp>
      <p:sp>
        <p:nvSpPr>
          <p:cNvPr id="4" name="Content Placeholder 3"/>
          <p:cNvSpPr>
            <a:spLocks noGrp="1"/>
          </p:cNvSpPr>
          <p:nvPr>
            <p:ph sz="half" idx="2"/>
          </p:nvPr>
        </p:nvSpPr>
        <p:spPr>
          <a:xfrm>
            <a:off x="-36512" y="1916832"/>
            <a:ext cx="4824536" cy="4536504"/>
          </a:xfrm>
        </p:spPr>
        <p:txBody>
          <a:bodyPr/>
          <a:lstStyle/>
          <a:p>
            <a:r>
              <a:rPr lang="el-GR" dirty="0" smtClean="0"/>
              <a:t>Nucleoside analoque </a:t>
            </a:r>
          </a:p>
          <a:p>
            <a:r>
              <a:rPr lang="el-GR" sz="3600" b="1" dirty="0" smtClean="0">
                <a:solidFill>
                  <a:srgbClr val="FFFF00"/>
                </a:solidFill>
              </a:rPr>
              <a:t>Reversible</a:t>
            </a:r>
            <a:r>
              <a:rPr lang="el-GR" dirty="0" smtClean="0"/>
              <a:t> P2Y12 </a:t>
            </a:r>
            <a:r>
              <a:rPr lang="el-GR" dirty="0" smtClean="0"/>
              <a:t>binding</a:t>
            </a:r>
            <a:endParaRPr lang="el-GR" dirty="0" smtClean="0"/>
          </a:p>
          <a:p>
            <a:r>
              <a:rPr lang="el-GR" dirty="0" smtClean="0"/>
              <a:t>Not dependent on hepatic activation</a:t>
            </a:r>
          </a:p>
          <a:p>
            <a:r>
              <a:rPr lang="el-GR" dirty="0" smtClean="0"/>
              <a:t>Directly binding to P2Y12 receptor</a:t>
            </a:r>
          </a:p>
          <a:p>
            <a:r>
              <a:rPr lang="el-GR" dirty="0" smtClean="0"/>
              <a:t>Rapid action (30 minutes)</a:t>
            </a:r>
          </a:p>
          <a:p>
            <a:endParaRPr lang="el-GR" dirty="0" smtClean="0"/>
          </a:p>
          <a:p>
            <a:endParaRPr lang="el-GR" dirty="0" smtClean="0"/>
          </a:p>
          <a:p>
            <a:endParaRPr lang="el-GR" dirty="0"/>
          </a:p>
        </p:txBody>
      </p:sp>
      <p:pic>
        <p:nvPicPr>
          <p:cNvPr id="48130" name="Picture 2" descr="http://www.ganfyd.org/images/thumb/2/22/TicagrelorMolecule.png/180px-TicagrelorMolecule.png"/>
          <p:cNvPicPr>
            <a:picLocks noChangeAspect="1" noChangeArrowheads="1"/>
          </p:cNvPicPr>
          <p:nvPr/>
        </p:nvPicPr>
        <p:blipFill>
          <a:blip r:embed="rId2" cstate="print"/>
          <a:srcRect/>
          <a:stretch>
            <a:fillRect/>
          </a:stretch>
        </p:blipFill>
        <p:spPr bwMode="auto">
          <a:xfrm>
            <a:off x="6444208" y="188640"/>
            <a:ext cx="2232248" cy="1413757"/>
          </a:xfrm>
          <a:prstGeom prst="rect">
            <a:avLst/>
          </a:prstGeom>
          <a:noFill/>
        </p:spPr>
      </p:pic>
      <p:pic>
        <p:nvPicPr>
          <p:cNvPr id="48131" name="Picture 3" descr="C:\Users\CardioLimassol\Documents\Documents\Antiplatelete agents presentation\image.jpg"/>
          <p:cNvPicPr>
            <a:picLocks noChangeAspect="1" noChangeArrowheads="1"/>
          </p:cNvPicPr>
          <p:nvPr/>
        </p:nvPicPr>
        <p:blipFill>
          <a:blip r:embed="rId3" cstate="print"/>
          <a:srcRect/>
          <a:stretch>
            <a:fillRect/>
          </a:stretch>
        </p:blipFill>
        <p:spPr bwMode="auto">
          <a:xfrm>
            <a:off x="4490482" y="2564904"/>
            <a:ext cx="4653518" cy="33843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pPr algn="l"/>
            <a:r>
              <a:rPr lang="el-GR" dirty="0" smtClean="0"/>
              <a:t>Aspirin</a:t>
            </a:r>
            <a:br>
              <a:rPr lang="el-GR" dirty="0" smtClean="0"/>
            </a:br>
            <a:r>
              <a:rPr lang="el-GR" dirty="0" smtClean="0"/>
              <a:t>(Acetylsalicylic Acid)</a:t>
            </a:r>
            <a:endParaRPr lang="el-GR" dirty="0"/>
          </a:p>
        </p:txBody>
      </p:sp>
      <p:sp>
        <p:nvSpPr>
          <p:cNvPr id="3" name="Content Placeholder 2"/>
          <p:cNvSpPr>
            <a:spLocks noGrp="1"/>
          </p:cNvSpPr>
          <p:nvPr>
            <p:ph idx="1"/>
          </p:nvPr>
        </p:nvSpPr>
        <p:spPr>
          <a:xfrm>
            <a:off x="0" y="1744216"/>
            <a:ext cx="9144000" cy="5069160"/>
          </a:xfrm>
        </p:spPr>
        <p:txBody>
          <a:bodyPr>
            <a:normAutofit/>
          </a:bodyPr>
          <a:lstStyle/>
          <a:p>
            <a:r>
              <a:rPr lang="el-GR" dirty="0" smtClean="0"/>
              <a:t>1853: </a:t>
            </a:r>
            <a:r>
              <a:rPr lang="en-GB" dirty="0"/>
              <a:t>P</a:t>
            </a:r>
            <a:r>
              <a:rPr lang="el-GR" dirty="0" smtClean="0"/>
              <a:t>roduced by chemist Charles Frederick Gerhardt</a:t>
            </a:r>
          </a:p>
          <a:p>
            <a:r>
              <a:rPr lang="el-GR" dirty="0" smtClean="0"/>
              <a:t>1899:</a:t>
            </a:r>
            <a:r>
              <a:rPr lang="en-GB" dirty="0" smtClean="0"/>
              <a:t> “Aspirin”</a:t>
            </a:r>
            <a:r>
              <a:rPr lang="el-GR" dirty="0" smtClean="0"/>
              <a:t> </a:t>
            </a:r>
            <a:r>
              <a:rPr lang="en-GB" dirty="0"/>
              <a:t>m</a:t>
            </a:r>
            <a:r>
              <a:rPr lang="el-GR" dirty="0" smtClean="0"/>
              <a:t>anufactured and marketed by Bayer</a:t>
            </a:r>
            <a:endParaRPr lang="en-GB" dirty="0" smtClean="0"/>
          </a:p>
          <a:p>
            <a:r>
              <a:rPr lang="en-GB" dirty="0" smtClean="0"/>
              <a:t>Initially used as anti-inflammatory</a:t>
            </a:r>
          </a:p>
          <a:p>
            <a:r>
              <a:rPr lang="en-GB" dirty="0" smtClean="0"/>
              <a:t>Widespread use in flu pandemics</a:t>
            </a:r>
          </a:p>
          <a:p>
            <a:r>
              <a:rPr lang="en-GB" dirty="0" smtClean="0"/>
              <a:t>1960s: Discovery of anti-platelet properties</a:t>
            </a:r>
          </a:p>
          <a:p>
            <a:r>
              <a:rPr lang="en-GB" dirty="0" smtClean="0"/>
              <a:t>First trials in the 1970 showed benefit in secondary prevention in MI survivors</a:t>
            </a:r>
          </a:p>
          <a:p>
            <a:r>
              <a:rPr lang="en-GB" dirty="0" smtClean="0"/>
              <a:t>By the 1980 ASA was widely used for the prevention of cardiovascular disease</a:t>
            </a:r>
          </a:p>
          <a:p>
            <a:endParaRPr lang="el-GR" dirty="0"/>
          </a:p>
        </p:txBody>
      </p:sp>
      <p:pic>
        <p:nvPicPr>
          <p:cNvPr id="4" name="Picture 3" descr="Aspirin molecule.png"/>
          <p:cNvPicPr>
            <a:picLocks noChangeAspect="1"/>
          </p:cNvPicPr>
          <p:nvPr/>
        </p:nvPicPr>
        <p:blipFill>
          <a:blip r:embed="rId2" cstate="print"/>
          <a:stretch>
            <a:fillRect/>
          </a:stretch>
        </p:blipFill>
        <p:spPr>
          <a:xfrm>
            <a:off x="6732240" y="188640"/>
            <a:ext cx="1767263" cy="162860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CardioLimassol\Documents\Documents\Antiplatelete agents presentation\201207-f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14400"/>
          </a:xfrm>
        </p:spPr>
        <p:txBody>
          <a:bodyPr/>
          <a:lstStyle/>
          <a:p>
            <a:r>
              <a:rPr lang="el-GR" dirty="0" smtClean="0"/>
              <a:t>Ticagrelor Evidence</a:t>
            </a:r>
            <a:endParaRPr lang="el-GR" dirty="0"/>
          </a:p>
        </p:txBody>
      </p:sp>
      <p:sp>
        <p:nvSpPr>
          <p:cNvPr id="4" name="Content Placeholder 3"/>
          <p:cNvSpPr>
            <a:spLocks noGrp="1"/>
          </p:cNvSpPr>
          <p:nvPr>
            <p:ph sz="half" idx="2"/>
          </p:nvPr>
        </p:nvSpPr>
        <p:spPr>
          <a:xfrm>
            <a:off x="0" y="836713"/>
            <a:ext cx="9144000" cy="2592288"/>
          </a:xfrm>
        </p:spPr>
        <p:txBody>
          <a:bodyPr>
            <a:normAutofit/>
          </a:bodyPr>
          <a:lstStyle/>
          <a:p>
            <a:r>
              <a:rPr lang="en-US" dirty="0" err="1" smtClean="0"/>
              <a:t>Ticagrelor</a:t>
            </a:r>
            <a:r>
              <a:rPr lang="en-US" dirty="0" smtClean="0"/>
              <a:t> versus </a:t>
            </a:r>
            <a:r>
              <a:rPr lang="en-US" dirty="0" err="1" smtClean="0"/>
              <a:t>clopidogrel</a:t>
            </a:r>
            <a:r>
              <a:rPr lang="en-US" dirty="0" smtClean="0"/>
              <a:t> in patients with acute coronary syndromes</a:t>
            </a:r>
            <a:r>
              <a:rPr lang="el-GR" dirty="0" smtClean="0"/>
              <a:t>. </a:t>
            </a:r>
            <a:r>
              <a:rPr lang="en-GB" dirty="0" smtClean="0"/>
              <a:t>PLATO Investigators</a:t>
            </a:r>
            <a:r>
              <a:rPr lang="el-GR" dirty="0" smtClean="0"/>
              <a:t>. </a:t>
            </a:r>
            <a:r>
              <a:rPr lang="en-GB" sz="2000" dirty="0" smtClean="0"/>
              <a:t>N </a:t>
            </a:r>
            <a:r>
              <a:rPr lang="en-GB" sz="2000" dirty="0" err="1" smtClean="0"/>
              <a:t>Engl</a:t>
            </a:r>
            <a:r>
              <a:rPr lang="en-GB" sz="2000" dirty="0" smtClean="0"/>
              <a:t> J Med. 2009;361(11):1045</a:t>
            </a:r>
            <a:endParaRPr lang="el-GR" sz="2000" dirty="0" smtClean="0"/>
          </a:p>
          <a:p>
            <a:pPr lvl="1"/>
            <a:r>
              <a:rPr lang="el-GR" sz="1600" dirty="0" smtClean="0"/>
              <a:t>18624 patients with ACS (13408 invasive strategy planed)</a:t>
            </a:r>
          </a:p>
          <a:p>
            <a:pPr lvl="1"/>
            <a:r>
              <a:rPr lang="el-GR" sz="1600" dirty="0" smtClean="0"/>
              <a:t>Ticagrelor 180mg / 90mg bd Vs Clopidogrel 300mg / 75mg (+Aspirin )</a:t>
            </a:r>
          </a:p>
          <a:p>
            <a:pPr lvl="1"/>
            <a:r>
              <a:rPr lang="en-US" sz="1600" dirty="0" smtClean="0"/>
              <a:t>CONCLUSIONS: </a:t>
            </a:r>
            <a:r>
              <a:rPr lang="el-GR" sz="1600" dirty="0" smtClean="0"/>
              <a:t>T</a:t>
            </a:r>
            <a:r>
              <a:rPr lang="en-US" sz="1600" dirty="0" err="1" smtClean="0"/>
              <a:t>icagrelor</a:t>
            </a:r>
            <a:r>
              <a:rPr lang="en-US" sz="1600" dirty="0" smtClean="0"/>
              <a:t> as compared with </a:t>
            </a:r>
            <a:r>
              <a:rPr lang="en-US" sz="1600" dirty="0" err="1" smtClean="0"/>
              <a:t>clopidogrel</a:t>
            </a:r>
            <a:r>
              <a:rPr lang="en-US" sz="1600" dirty="0" smtClean="0"/>
              <a:t> significantly reduced the rate </a:t>
            </a:r>
            <a:r>
              <a:rPr lang="el-GR" sz="1600" dirty="0" smtClean="0"/>
              <a:t> of cardiovascular events, </a:t>
            </a:r>
            <a:r>
              <a:rPr lang="en-US" sz="1600" dirty="0" smtClean="0"/>
              <a:t>without an increase in the rate of overall major bleeding</a:t>
            </a:r>
            <a:r>
              <a:rPr lang="el-GR" sz="1600" dirty="0" smtClean="0"/>
              <a:t>.</a:t>
            </a:r>
            <a:endParaRPr lang="en-GB" sz="1600" dirty="0" smtClean="0"/>
          </a:p>
        </p:txBody>
      </p:sp>
      <p:pic>
        <p:nvPicPr>
          <p:cNvPr id="54275" name="Picture 3"/>
          <p:cNvPicPr>
            <a:picLocks noChangeAspect="1" noChangeArrowheads="1"/>
          </p:cNvPicPr>
          <p:nvPr/>
        </p:nvPicPr>
        <p:blipFill>
          <a:blip r:embed="rId2" cstate="print"/>
          <a:srcRect/>
          <a:stretch>
            <a:fillRect/>
          </a:stretch>
        </p:blipFill>
        <p:spPr bwMode="auto">
          <a:xfrm>
            <a:off x="971600" y="3501008"/>
            <a:ext cx="7157616" cy="3153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12064"/>
            <a:ext cx="8229600" cy="914400"/>
          </a:xfrm>
        </p:spPr>
        <p:txBody>
          <a:bodyPr/>
          <a:lstStyle/>
          <a:p>
            <a:pPr algn="ctr"/>
            <a:r>
              <a:rPr lang="el-GR" dirty="0" smtClean="0"/>
              <a:t>ADP Antagonists Summary</a:t>
            </a:r>
            <a:endParaRPr lang="el-GR" dirty="0"/>
          </a:p>
        </p:txBody>
      </p:sp>
      <p:pic>
        <p:nvPicPr>
          <p:cNvPr id="6" name="Content Placeholder 5" descr="ADP antagonists comparison.JPG"/>
          <p:cNvPicPr>
            <a:picLocks noGrp="1" noChangeAspect="1"/>
          </p:cNvPicPr>
          <p:nvPr>
            <p:ph sz="half" idx="2"/>
          </p:nvPr>
        </p:nvPicPr>
        <p:blipFill>
          <a:blip r:embed="rId2" cstate="print"/>
          <a:stretch>
            <a:fillRect/>
          </a:stretch>
        </p:blipFill>
        <p:spPr>
          <a:xfrm>
            <a:off x="1763688" y="1484784"/>
            <a:ext cx="5040560" cy="5003497"/>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260648"/>
            <a:ext cx="8820472" cy="914400"/>
          </a:xfrm>
        </p:spPr>
        <p:txBody>
          <a:bodyPr/>
          <a:lstStyle/>
          <a:p>
            <a:r>
              <a:rPr lang="el-GR" dirty="0" smtClean="0"/>
              <a:t>Glycoprotein IIb/IIIa Inhibitors</a:t>
            </a:r>
            <a:endParaRPr lang="el-GR" dirty="0"/>
          </a:p>
        </p:txBody>
      </p:sp>
      <p:sp>
        <p:nvSpPr>
          <p:cNvPr id="4" name="Content Placeholder 3"/>
          <p:cNvSpPr>
            <a:spLocks noGrp="1"/>
          </p:cNvSpPr>
          <p:nvPr>
            <p:ph sz="half" idx="2"/>
          </p:nvPr>
        </p:nvSpPr>
        <p:spPr>
          <a:xfrm>
            <a:off x="0" y="1844824"/>
            <a:ext cx="9144000" cy="3960439"/>
          </a:xfrm>
        </p:spPr>
        <p:txBody>
          <a:bodyPr/>
          <a:lstStyle/>
          <a:p>
            <a:r>
              <a:rPr lang="el-GR" dirty="0" smtClean="0"/>
              <a:t>Inhibition of the final pathway of platelet aggregation</a:t>
            </a:r>
          </a:p>
          <a:p>
            <a:r>
              <a:rPr lang="el-GR" dirty="0" smtClean="0"/>
              <a:t>Intravenous </a:t>
            </a:r>
            <a:r>
              <a:rPr lang="el-GR" dirty="0" smtClean="0"/>
              <a:t>use</a:t>
            </a:r>
            <a:endParaRPr lang="el-GR" dirty="0" smtClean="0"/>
          </a:p>
          <a:p>
            <a:r>
              <a:rPr lang="el-GR" dirty="0" smtClean="0">
                <a:solidFill>
                  <a:srgbClr val="FFFF00"/>
                </a:solidFill>
              </a:rPr>
              <a:t>Abciximab</a:t>
            </a:r>
            <a:r>
              <a:rPr lang="el-GR" dirty="0" smtClean="0"/>
              <a:t> </a:t>
            </a:r>
            <a:r>
              <a:rPr lang="en-US" dirty="0" smtClean="0"/>
              <a:t>is a monoclonal antibody directed against the receptor</a:t>
            </a:r>
            <a:endParaRPr lang="el-GR" dirty="0" smtClean="0"/>
          </a:p>
          <a:p>
            <a:r>
              <a:rPr lang="el-GR" dirty="0" smtClean="0">
                <a:solidFill>
                  <a:srgbClr val="FFFF00"/>
                </a:solidFill>
              </a:rPr>
              <a:t>Tirofiban</a:t>
            </a:r>
            <a:r>
              <a:rPr lang="el-GR" dirty="0" smtClean="0"/>
              <a:t> and </a:t>
            </a:r>
            <a:r>
              <a:rPr lang="en-GB" dirty="0" smtClean="0">
                <a:solidFill>
                  <a:srgbClr val="FFFF00"/>
                </a:solidFill>
              </a:rPr>
              <a:t>E</a:t>
            </a:r>
            <a:r>
              <a:rPr lang="el-GR" dirty="0" smtClean="0">
                <a:solidFill>
                  <a:srgbClr val="FFFF00"/>
                </a:solidFill>
              </a:rPr>
              <a:t>ptifibatide </a:t>
            </a:r>
            <a:r>
              <a:rPr lang="el-GR" dirty="0" smtClean="0"/>
              <a:t>are </a:t>
            </a:r>
            <a:r>
              <a:rPr lang="en-US" dirty="0" smtClean="0"/>
              <a:t>high affinity non-antibody receptor inhibitors</a:t>
            </a:r>
            <a:endParaRPr lang="el-GR"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rdioLimassol\Documents\Documents\Antiplatelete agents presentation\gpIIb_IIIA.jpg"/>
          <p:cNvPicPr>
            <a:picLocks noChangeAspect="1" noChangeArrowheads="1"/>
          </p:cNvPicPr>
          <p:nvPr/>
        </p:nvPicPr>
        <p:blipFill>
          <a:blip r:embed="rId2" cstate="print"/>
          <a:srcRect/>
          <a:stretch>
            <a:fillRect/>
          </a:stretch>
        </p:blipFill>
        <p:spPr bwMode="auto">
          <a:xfrm>
            <a:off x="251520" y="157708"/>
            <a:ext cx="8568952" cy="661033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080120"/>
          </a:xfrm>
        </p:spPr>
        <p:txBody>
          <a:bodyPr/>
          <a:lstStyle/>
          <a:p>
            <a:r>
              <a:rPr lang="el-GR" dirty="0" smtClean="0"/>
              <a:t>GP IIb/IIIa Evidence</a:t>
            </a:r>
            <a:br>
              <a:rPr lang="el-GR" dirty="0" smtClean="0"/>
            </a:br>
            <a:r>
              <a:rPr lang="el-GR" sz="3200" dirty="0" smtClean="0"/>
              <a:t>Abciximab in PCI</a:t>
            </a:r>
            <a:endParaRPr lang="el-GR" sz="3200" dirty="0"/>
          </a:p>
        </p:txBody>
      </p:sp>
      <p:pic>
        <p:nvPicPr>
          <p:cNvPr id="3074" name="Picture 2"/>
          <p:cNvPicPr>
            <a:picLocks noChangeAspect="1" noChangeArrowheads="1"/>
          </p:cNvPicPr>
          <p:nvPr/>
        </p:nvPicPr>
        <p:blipFill>
          <a:blip r:embed="rId2" cstate="print"/>
          <a:srcRect/>
          <a:stretch>
            <a:fillRect/>
          </a:stretch>
        </p:blipFill>
        <p:spPr bwMode="auto">
          <a:xfrm>
            <a:off x="1187624" y="1371178"/>
            <a:ext cx="7222047" cy="5298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44728"/>
          </a:xfrm>
        </p:spPr>
        <p:txBody>
          <a:bodyPr/>
          <a:lstStyle/>
          <a:p>
            <a:r>
              <a:rPr lang="el-GR" dirty="0" smtClean="0"/>
              <a:t>GP IIb/IIIa Evidence</a:t>
            </a:r>
            <a:br>
              <a:rPr lang="el-GR" dirty="0" smtClean="0"/>
            </a:br>
            <a:r>
              <a:rPr lang="el-GR" sz="3600" dirty="0" smtClean="0"/>
              <a:t>Abciximab in AMI</a:t>
            </a:r>
            <a:endParaRPr lang="el-GR" sz="3600" dirty="0"/>
          </a:p>
        </p:txBody>
      </p:sp>
      <p:pic>
        <p:nvPicPr>
          <p:cNvPr id="4098" name="Picture 2"/>
          <p:cNvPicPr>
            <a:picLocks noChangeAspect="1" noChangeArrowheads="1"/>
          </p:cNvPicPr>
          <p:nvPr/>
        </p:nvPicPr>
        <p:blipFill>
          <a:blip r:embed="rId2" cstate="print"/>
          <a:srcRect/>
          <a:stretch>
            <a:fillRect/>
          </a:stretch>
        </p:blipFill>
        <p:spPr bwMode="auto">
          <a:xfrm>
            <a:off x="107504" y="1804587"/>
            <a:ext cx="8941148" cy="4864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88744"/>
          </a:xfrm>
        </p:spPr>
        <p:txBody>
          <a:bodyPr/>
          <a:lstStyle/>
          <a:p>
            <a:r>
              <a:rPr lang="el-GR" dirty="0" smtClean="0"/>
              <a:t>GP IIb/IIIa Evidence</a:t>
            </a:r>
            <a:br>
              <a:rPr lang="el-GR" dirty="0" smtClean="0"/>
            </a:br>
            <a:r>
              <a:rPr lang="el-GR" sz="3600" dirty="0" smtClean="0"/>
              <a:t>Tirofiban</a:t>
            </a:r>
            <a:endParaRPr lang="el-GR" sz="3600" dirty="0"/>
          </a:p>
        </p:txBody>
      </p:sp>
      <p:sp>
        <p:nvSpPr>
          <p:cNvPr id="4" name="Content Placeholder 3"/>
          <p:cNvSpPr>
            <a:spLocks noGrp="1"/>
          </p:cNvSpPr>
          <p:nvPr>
            <p:ph sz="half" idx="2"/>
          </p:nvPr>
        </p:nvSpPr>
        <p:spPr>
          <a:xfrm>
            <a:off x="0" y="1266445"/>
            <a:ext cx="8964488" cy="1226451"/>
          </a:xfrm>
        </p:spPr>
        <p:txBody>
          <a:bodyPr>
            <a:normAutofit fontScale="92500" lnSpcReduction="10000"/>
          </a:bodyPr>
          <a:lstStyle/>
          <a:p>
            <a:r>
              <a:rPr lang="el-GR" dirty="0" smtClean="0"/>
              <a:t>PRISM trial:</a:t>
            </a:r>
            <a:r>
              <a:rPr lang="en-GB" dirty="0" smtClean="0"/>
              <a:t> N </a:t>
            </a:r>
            <a:r>
              <a:rPr lang="en-GB" dirty="0" err="1" smtClean="0"/>
              <a:t>Engl</a:t>
            </a:r>
            <a:r>
              <a:rPr lang="en-GB" dirty="0" smtClean="0"/>
              <a:t> J Med. 1998;338(21):1498</a:t>
            </a:r>
          </a:p>
          <a:p>
            <a:pPr lvl="1"/>
            <a:r>
              <a:rPr lang="en-US" dirty="0" smtClean="0"/>
              <a:t>3232 ACS patients (</a:t>
            </a:r>
            <a:r>
              <a:rPr lang="en-US" dirty="0" err="1" smtClean="0"/>
              <a:t>Tirofiban</a:t>
            </a:r>
            <a:r>
              <a:rPr lang="en-US" dirty="0" smtClean="0"/>
              <a:t> </a:t>
            </a:r>
            <a:r>
              <a:rPr lang="en-US" dirty="0" err="1" smtClean="0"/>
              <a:t>Vs</a:t>
            </a:r>
            <a:r>
              <a:rPr lang="en-US" dirty="0" smtClean="0"/>
              <a:t> Heparin)</a:t>
            </a:r>
          </a:p>
          <a:p>
            <a:pPr lvl="1"/>
            <a:r>
              <a:rPr lang="en-US" dirty="0" smtClean="0"/>
              <a:t>PCI discouraged</a:t>
            </a:r>
            <a:endParaRPr lang="el-GR" dirty="0"/>
          </a:p>
        </p:txBody>
      </p:sp>
      <p:pic>
        <p:nvPicPr>
          <p:cNvPr id="6" name="Picture 2"/>
          <p:cNvPicPr>
            <a:picLocks noChangeAspect="1" noChangeArrowheads="1"/>
          </p:cNvPicPr>
          <p:nvPr/>
        </p:nvPicPr>
        <p:blipFill>
          <a:blip r:embed="rId2" cstate="print"/>
          <a:srcRect/>
          <a:stretch>
            <a:fillRect/>
          </a:stretch>
        </p:blipFill>
        <p:spPr bwMode="auto">
          <a:xfrm>
            <a:off x="179512" y="2492896"/>
            <a:ext cx="4104456" cy="4365103"/>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4247456" y="2492896"/>
            <a:ext cx="4896544" cy="436510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260752"/>
          </a:xfrm>
        </p:spPr>
        <p:txBody>
          <a:bodyPr/>
          <a:lstStyle/>
          <a:p>
            <a:r>
              <a:rPr lang="en-GB" dirty="0"/>
              <a:t>GP </a:t>
            </a:r>
            <a:r>
              <a:rPr lang="en-GB" dirty="0" err="1"/>
              <a:t>IIb</a:t>
            </a:r>
            <a:r>
              <a:rPr lang="en-GB" dirty="0"/>
              <a:t>/</a:t>
            </a:r>
            <a:r>
              <a:rPr lang="en-GB" dirty="0" err="1"/>
              <a:t>IIIa</a:t>
            </a:r>
            <a:r>
              <a:rPr lang="en-GB" dirty="0"/>
              <a:t> Evidence</a:t>
            </a:r>
            <a:br>
              <a:rPr lang="en-GB" dirty="0"/>
            </a:br>
            <a:r>
              <a:rPr lang="en-GB" dirty="0" err="1"/>
              <a:t>Tirofiban</a:t>
            </a:r>
            <a:endParaRPr lang="en-GB" dirty="0"/>
          </a:p>
        </p:txBody>
      </p:sp>
      <p:sp>
        <p:nvSpPr>
          <p:cNvPr id="4" name="Content Placeholder 3"/>
          <p:cNvSpPr>
            <a:spLocks noGrp="1"/>
          </p:cNvSpPr>
          <p:nvPr>
            <p:ph sz="half" idx="2"/>
          </p:nvPr>
        </p:nvSpPr>
        <p:spPr>
          <a:xfrm>
            <a:off x="539552" y="1844824"/>
            <a:ext cx="8154392" cy="4896544"/>
          </a:xfrm>
        </p:spPr>
        <p:txBody>
          <a:bodyPr>
            <a:normAutofit fontScale="92500" lnSpcReduction="10000"/>
          </a:bodyPr>
          <a:lstStyle/>
          <a:p>
            <a:r>
              <a:rPr lang="en-GB" dirty="0"/>
              <a:t> RESTORE </a:t>
            </a:r>
            <a:r>
              <a:rPr lang="en-GB" dirty="0" smtClean="0"/>
              <a:t>:Circulation</a:t>
            </a:r>
            <a:r>
              <a:rPr lang="en-GB" dirty="0"/>
              <a:t>. 1997;96(5):</a:t>
            </a:r>
            <a:r>
              <a:rPr lang="en-GB" dirty="0" smtClean="0"/>
              <a:t>1445</a:t>
            </a:r>
          </a:p>
          <a:p>
            <a:pPr lvl="1"/>
            <a:r>
              <a:rPr lang="en-GB" sz="2000" dirty="0"/>
              <a:t>2139 </a:t>
            </a:r>
            <a:r>
              <a:rPr lang="en-GB" sz="2000" dirty="0" smtClean="0"/>
              <a:t>ACS patients (PCI &lt;72hours)  (</a:t>
            </a:r>
            <a:r>
              <a:rPr lang="en-GB" sz="2000" dirty="0" err="1" smtClean="0"/>
              <a:t>Tirofiban</a:t>
            </a:r>
            <a:r>
              <a:rPr lang="en-GB" sz="2000" dirty="0" smtClean="0"/>
              <a:t> </a:t>
            </a:r>
            <a:r>
              <a:rPr lang="en-GB" sz="2000" dirty="0" err="1" smtClean="0"/>
              <a:t>Vs</a:t>
            </a:r>
            <a:r>
              <a:rPr lang="en-GB" sz="2000" dirty="0" smtClean="0"/>
              <a:t> Placebo)</a:t>
            </a:r>
          </a:p>
          <a:p>
            <a:pPr lvl="1"/>
            <a:r>
              <a:rPr lang="en-GB" sz="2000" dirty="0"/>
              <a:t>CONCLUSIONS</a:t>
            </a:r>
            <a:r>
              <a:rPr lang="en-GB" sz="2000" dirty="0" smtClean="0"/>
              <a:t>: The </a:t>
            </a:r>
            <a:r>
              <a:rPr lang="en-GB" sz="2000" dirty="0"/>
              <a:t>primary composite end point (death, MI, angioplasty failure requiring CABG or unplanned stenting, recurrent ischemia requiring repeat PTCA) at 30 days was reduced by </a:t>
            </a:r>
            <a:r>
              <a:rPr lang="en-GB" sz="2000" dirty="0" err="1" smtClean="0"/>
              <a:t>tirofiban</a:t>
            </a:r>
            <a:endParaRPr lang="en-GB" sz="2000" dirty="0" smtClean="0"/>
          </a:p>
          <a:p>
            <a:r>
              <a:rPr lang="en-GB" dirty="0"/>
              <a:t>ADVANCE </a:t>
            </a:r>
            <a:r>
              <a:rPr lang="en-GB" dirty="0" smtClean="0"/>
              <a:t>trial: J </a:t>
            </a:r>
            <a:r>
              <a:rPr lang="en-GB" dirty="0"/>
              <a:t>Am </a:t>
            </a:r>
            <a:r>
              <a:rPr lang="en-GB" dirty="0" err="1"/>
              <a:t>Coll</a:t>
            </a:r>
            <a:r>
              <a:rPr lang="en-GB" dirty="0"/>
              <a:t> </a:t>
            </a:r>
            <a:r>
              <a:rPr lang="en-GB" dirty="0" err="1"/>
              <a:t>Cardiol</a:t>
            </a:r>
            <a:r>
              <a:rPr lang="en-GB" dirty="0"/>
              <a:t>. 2004;44(1):14 </a:t>
            </a:r>
            <a:endParaRPr lang="en-GB" dirty="0" smtClean="0"/>
          </a:p>
          <a:p>
            <a:pPr lvl="1"/>
            <a:r>
              <a:rPr lang="en-US" sz="2200" dirty="0" smtClean="0"/>
              <a:t>Safety of higher dose bolus </a:t>
            </a:r>
            <a:r>
              <a:rPr lang="en-US" sz="2200" dirty="0" err="1" smtClean="0"/>
              <a:t>Tirofiban</a:t>
            </a:r>
            <a:r>
              <a:rPr lang="en-US" sz="2200" dirty="0" smtClean="0"/>
              <a:t> in High risk PCI</a:t>
            </a:r>
          </a:p>
          <a:p>
            <a:pPr lvl="1"/>
            <a:r>
              <a:rPr lang="en-GB" sz="2200" dirty="0"/>
              <a:t>CONCLUSIONS: The use of </a:t>
            </a:r>
            <a:r>
              <a:rPr lang="en-GB" sz="2200" dirty="0" err="1"/>
              <a:t>tirofiban</a:t>
            </a:r>
            <a:r>
              <a:rPr lang="en-GB" sz="2200" dirty="0"/>
              <a:t>, when administered at HDB, is safe and significantly reduces the incidence of ischemic/thrombotic complications during high-risk </a:t>
            </a:r>
            <a:r>
              <a:rPr lang="en-GB" sz="2200" dirty="0" smtClean="0"/>
              <a:t>PCI</a:t>
            </a:r>
          </a:p>
          <a:p>
            <a:endParaRPr lang="en-GB" sz="2600" dirty="0" smtClean="0"/>
          </a:p>
          <a:p>
            <a:endParaRPr lang="en-GB" dirty="0" smtClean="0"/>
          </a:p>
          <a:p>
            <a:pPr marL="125730" indent="0">
              <a:buNone/>
            </a:pPr>
            <a:r>
              <a:rPr lang="en-GB" dirty="0" smtClean="0"/>
              <a:t> </a:t>
            </a:r>
            <a:endParaRPr lang="en-GB" dirty="0"/>
          </a:p>
        </p:txBody>
      </p:sp>
    </p:spTree>
    <p:extLst>
      <p:ext uri="{BB962C8B-B14F-4D97-AF65-F5344CB8AC3E}">
        <p14:creationId xmlns="" xmlns:p14="http://schemas.microsoft.com/office/powerpoint/2010/main" val="1498363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224136"/>
          </a:xfrm>
        </p:spPr>
        <p:txBody>
          <a:bodyPr/>
          <a:lstStyle/>
          <a:p>
            <a:r>
              <a:rPr lang="en-GB" dirty="0"/>
              <a:t>GP </a:t>
            </a:r>
            <a:r>
              <a:rPr lang="en-GB" dirty="0" err="1"/>
              <a:t>IIb</a:t>
            </a:r>
            <a:r>
              <a:rPr lang="en-GB" dirty="0"/>
              <a:t>/</a:t>
            </a:r>
            <a:r>
              <a:rPr lang="en-GB" dirty="0" err="1"/>
              <a:t>IIIa</a:t>
            </a:r>
            <a:r>
              <a:rPr lang="en-GB" dirty="0"/>
              <a:t> Evidence</a:t>
            </a:r>
            <a:br>
              <a:rPr lang="en-GB" dirty="0"/>
            </a:br>
            <a:r>
              <a:rPr lang="en-GB" dirty="0" err="1" smtClean="0"/>
              <a:t>Tirofiban</a:t>
            </a:r>
            <a:r>
              <a:rPr lang="en-GB" dirty="0" smtClean="0"/>
              <a:t> in STEMI</a:t>
            </a:r>
            <a:endParaRPr lang="en-GB" dirty="0"/>
          </a:p>
        </p:txBody>
      </p:sp>
      <p:sp>
        <p:nvSpPr>
          <p:cNvPr id="4" name="Content Placeholder 3"/>
          <p:cNvSpPr>
            <a:spLocks noGrp="1"/>
          </p:cNvSpPr>
          <p:nvPr>
            <p:ph sz="half" idx="2"/>
          </p:nvPr>
        </p:nvSpPr>
        <p:spPr>
          <a:xfrm>
            <a:off x="0" y="1484783"/>
            <a:ext cx="9036496" cy="5472609"/>
          </a:xfrm>
        </p:spPr>
        <p:txBody>
          <a:bodyPr>
            <a:normAutofit fontScale="92500" lnSpcReduction="10000"/>
          </a:bodyPr>
          <a:lstStyle/>
          <a:p>
            <a:r>
              <a:rPr lang="en-GB" dirty="0" smtClean="0"/>
              <a:t>TIGER-PA: Circulation</a:t>
            </a:r>
            <a:r>
              <a:rPr lang="en-GB" dirty="0"/>
              <a:t>. 2003;107(11):</a:t>
            </a:r>
            <a:r>
              <a:rPr lang="en-GB" dirty="0" smtClean="0"/>
              <a:t>1497</a:t>
            </a:r>
          </a:p>
          <a:p>
            <a:pPr lvl="1"/>
            <a:r>
              <a:rPr lang="en-GB" dirty="0"/>
              <a:t>P</a:t>
            </a:r>
            <a:r>
              <a:rPr lang="en-GB" dirty="0" smtClean="0"/>
              <a:t>PCI </a:t>
            </a:r>
            <a:r>
              <a:rPr lang="en-GB" dirty="0"/>
              <a:t>with </a:t>
            </a:r>
            <a:r>
              <a:rPr lang="en-GB" dirty="0" smtClean="0"/>
              <a:t>early </a:t>
            </a:r>
            <a:r>
              <a:rPr lang="en-GB" dirty="0" err="1" smtClean="0"/>
              <a:t>Tirofiban</a:t>
            </a:r>
            <a:r>
              <a:rPr lang="en-GB" dirty="0" smtClean="0"/>
              <a:t> </a:t>
            </a:r>
            <a:r>
              <a:rPr lang="en-GB" dirty="0" err="1" smtClean="0"/>
              <a:t>Vs</a:t>
            </a:r>
            <a:r>
              <a:rPr lang="en-GB" dirty="0" smtClean="0"/>
              <a:t> primary </a:t>
            </a:r>
            <a:r>
              <a:rPr lang="en-GB" dirty="0"/>
              <a:t>intervention </a:t>
            </a:r>
            <a:endParaRPr lang="en-GB" dirty="0" smtClean="0"/>
          </a:p>
          <a:p>
            <a:pPr lvl="1"/>
            <a:r>
              <a:rPr lang="en-GB" dirty="0"/>
              <a:t>CONCLUSIONS: </a:t>
            </a:r>
            <a:r>
              <a:rPr lang="en-GB" dirty="0" smtClean="0"/>
              <a:t>early </a:t>
            </a:r>
            <a:r>
              <a:rPr lang="en-GB" dirty="0"/>
              <a:t>administration of </a:t>
            </a:r>
            <a:r>
              <a:rPr lang="en-GB" dirty="0" err="1"/>
              <a:t>tirofiban</a:t>
            </a:r>
            <a:r>
              <a:rPr lang="en-GB" dirty="0"/>
              <a:t> improves angiographic outcomes and is safe and feasible in patients undergoing primary </a:t>
            </a:r>
            <a:r>
              <a:rPr lang="en-GB" dirty="0" smtClean="0"/>
              <a:t>angioplasty</a:t>
            </a:r>
          </a:p>
          <a:p>
            <a:r>
              <a:rPr lang="en-GB" dirty="0" smtClean="0"/>
              <a:t>On-TIME: </a:t>
            </a:r>
            <a:r>
              <a:rPr lang="en-GB" dirty="0" err="1" smtClean="0"/>
              <a:t>Eur</a:t>
            </a:r>
            <a:r>
              <a:rPr lang="en-GB" dirty="0" smtClean="0"/>
              <a:t> </a:t>
            </a:r>
            <a:r>
              <a:rPr lang="en-GB" dirty="0"/>
              <a:t>Heart J. 2004;25(10):</a:t>
            </a:r>
            <a:r>
              <a:rPr lang="en-GB" dirty="0" smtClean="0"/>
              <a:t>837</a:t>
            </a:r>
          </a:p>
          <a:p>
            <a:pPr lvl="1"/>
            <a:r>
              <a:rPr lang="en-US" dirty="0" smtClean="0"/>
              <a:t>Early </a:t>
            </a:r>
            <a:r>
              <a:rPr lang="en-US" dirty="0" err="1" smtClean="0"/>
              <a:t>Tirofiban</a:t>
            </a:r>
            <a:r>
              <a:rPr lang="en-US" dirty="0" smtClean="0"/>
              <a:t> </a:t>
            </a:r>
            <a:r>
              <a:rPr lang="en-US" dirty="0" err="1" smtClean="0"/>
              <a:t>Vs</a:t>
            </a:r>
            <a:r>
              <a:rPr lang="en-US" dirty="0"/>
              <a:t> </a:t>
            </a:r>
            <a:r>
              <a:rPr lang="en-US" dirty="0" smtClean="0"/>
              <a:t>Late in PPCI</a:t>
            </a:r>
          </a:p>
          <a:p>
            <a:pPr lvl="1"/>
            <a:r>
              <a:rPr lang="en-GB" dirty="0"/>
              <a:t>CONCLUSION: </a:t>
            </a:r>
            <a:r>
              <a:rPr lang="en-GB" dirty="0" smtClean="0"/>
              <a:t>no </a:t>
            </a:r>
            <a:r>
              <a:rPr lang="en-GB" dirty="0"/>
              <a:t>beneficial effect on post-PCI angiographic or clinical outcome was </a:t>
            </a:r>
            <a:r>
              <a:rPr lang="en-GB" dirty="0" smtClean="0"/>
              <a:t>found</a:t>
            </a:r>
          </a:p>
          <a:p>
            <a:r>
              <a:rPr lang="en-GB" dirty="0"/>
              <a:t>On-TIME 2:Lancet. 2008;372(9638):</a:t>
            </a:r>
            <a:r>
              <a:rPr lang="en-GB" dirty="0" smtClean="0"/>
              <a:t>537</a:t>
            </a:r>
          </a:p>
          <a:p>
            <a:pPr lvl="1"/>
            <a:r>
              <a:rPr lang="en-US" dirty="0" smtClean="0"/>
              <a:t>HBD </a:t>
            </a:r>
            <a:r>
              <a:rPr lang="en-US" dirty="0" err="1" smtClean="0"/>
              <a:t>Tirofiban</a:t>
            </a:r>
            <a:r>
              <a:rPr lang="en-US" dirty="0" smtClean="0"/>
              <a:t> </a:t>
            </a:r>
            <a:r>
              <a:rPr lang="en-US" dirty="0" err="1" smtClean="0"/>
              <a:t>Vs</a:t>
            </a:r>
            <a:r>
              <a:rPr lang="en-US" dirty="0" smtClean="0"/>
              <a:t> placebo in PPCI</a:t>
            </a:r>
          </a:p>
          <a:p>
            <a:pPr lvl="1"/>
            <a:r>
              <a:rPr lang="en-GB" dirty="0"/>
              <a:t>INTERPRETATION: </a:t>
            </a:r>
            <a:r>
              <a:rPr lang="en-GB" dirty="0" smtClean="0"/>
              <a:t>routine </a:t>
            </a:r>
            <a:r>
              <a:rPr lang="en-GB" dirty="0" err="1"/>
              <a:t>prehospital</a:t>
            </a:r>
            <a:r>
              <a:rPr lang="en-GB" dirty="0"/>
              <a:t> initiation of high-bolus dose </a:t>
            </a:r>
            <a:r>
              <a:rPr lang="en-GB" dirty="0" err="1"/>
              <a:t>tirofiban</a:t>
            </a:r>
            <a:r>
              <a:rPr lang="en-GB" dirty="0"/>
              <a:t> improved ST-segment resolution and clinical outcome after </a:t>
            </a:r>
            <a:r>
              <a:rPr lang="en-GB" dirty="0" smtClean="0"/>
              <a:t>PCI</a:t>
            </a:r>
            <a:r>
              <a:rPr lang="en-GB" dirty="0"/>
              <a:t>.</a:t>
            </a:r>
          </a:p>
        </p:txBody>
      </p:sp>
    </p:spTree>
    <p:extLst>
      <p:ext uri="{BB962C8B-B14F-4D97-AF65-F5344CB8AC3E}">
        <p14:creationId xmlns="" xmlns:p14="http://schemas.microsoft.com/office/powerpoint/2010/main" val="329523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 of anti-platelet action</a:t>
            </a:r>
            <a:endParaRPr lang="el-GR" dirty="0"/>
          </a:p>
        </p:txBody>
      </p:sp>
      <p:pic>
        <p:nvPicPr>
          <p:cNvPr id="4" name="Content Placeholder 3" descr="antiplatelet_effect_aspirin.jpg"/>
          <p:cNvPicPr>
            <a:picLocks noGrp="1" noChangeAspect="1"/>
          </p:cNvPicPr>
          <p:nvPr>
            <p:ph sz="half" idx="1"/>
          </p:nvPr>
        </p:nvPicPr>
        <p:blipFill>
          <a:blip r:embed="rId2" cstate="print"/>
          <a:stretch>
            <a:fillRect/>
          </a:stretch>
        </p:blipFill>
        <p:spPr>
          <a:xfrm>
            <a:off x="251520" y="1600200"/>
            <a:ext cx="3881818" cy="4525963"/>
          </a:xfrm>
        </p:spPr>
      </p:pic>
      <p:sp>
        <p:nvSpPr>
          <p:cNvPr id="5" name="Content Placeholder 4"/>
          <p:cNvSpPr>
            <a:spLocks noGrp="1"/>
          </p:cNvSpPr>
          <p:nvPr>
            <p:ph sz="half" idx="2"/>
          </p:nvPr>
        </p:nvSpPr>
        <p:spPr>
          <a:xfrm>
            <a:off x="4427984" y="1600200"/>
            <a:ext cx="4716016" cy="4525963"/>
          </a:xfrm>
        </p:spPr>
        <p:txBody>
          <a:bodyPr>
            <a:normAutofit fontScale="92500"/>
          </a:bodyPr>
          <a:lstStyle/>
          <a:p>
            <a:r>
              <a:rPr lang="en-GB" dirty="0" smtClean="0"/>
              <a:t>Inhibition of Cyclooxygenase</a:t>
            </a:r>
            <a:r>
              <a:rPr lang="en-GB" dirty="0"/>
              <a:t> </a:t>
            </a:r>
            <a:r>
              <a:rPr lang="en-GB" dirty="0" smtClean="0"/>
              <a:t>(COX)</a:t>
            </a:r>
          </a:p>
          <a:p>
            <a:r>
              <a:rPr lang="en-GB" dirty="0" smtClean="0"/>
              <a:t>Decreased production of Thromboxane</a:t>
            </a:r>
          </a:p>
          <a:p>
            <a:r>
              <a:rPr lang="en-GB" dirty="0" smtClean="0"/>
              <a:t>Lowers platelet aggregation</a:t>
            </a:r>
          </a:p>
          <a:p>
            <a:r>
              <a:rPr lang="en-GB" dirty="0" smtClean="0"/>
              <a:t>Prevention of thrombus formation</a:t>
            </a:r>
          </a:p>
          <a:p>
            <a:r>
              <a:rPr lang="en-GB" dirty="0" smtClean="0"/>
              <a:t>Protection against thrombotic cardiovascular disease.</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14400"/>
          </a:xfrm>
        </p:spPr>
        <p:txBody>
          <a:bodyPr/>
          <a:lstStyle/>
          <a:p>
            <a:r>
              <a:rPr lang="en-US" dirty="0" err="1" smtClean="0"/>
              <a:t>Eptifibatide</a:t>
            </a:r>
            <a:r>
              <a:rPr lang="en-US" dirty="0" smtClean="0"/>
              <a:t> Evidence</a:t>
            </a:r>
            <a:endParaRPr lang="en-GB" dirty="0"/>
          </a:p>
        </p:txBody>
      </p:sp>
      <p:sp>
        <p:nvSpPr>
          <p:cNvPr id="4" name="Content Placeholder 3"/>
          <p:cNvSpPr>
            <a:spLocks noGrp="1"/>
          </p:cNvSpPr>
          <p:nvPr>
            <p:ph sz="half" idx="2"/>
          </p:nvPr>
        </p:nvSpPr>
        <p:spPr>
          <a:xfrm>
            <a:off x="107504" y="1340769"/>
            <a:ext cx="8928992" cy="5328592"/>
          </a:xfrm>
        </p:spPr>
        <p:txBody>
          <a:bodyPr>
            <a:normAutofit lnSpcReduction="10000"/>
          </a:bodyPr>
          <a:lstStyle/>
          <a:p>
            <a:r>
              <a:rPr lang="en-GB" dirty="0" smtClean="0"/>
              <a:t>IMPACT-II: Lancet</a:t>
            </a:r>
            <a:r>
              <a:rPr lang="en-GB" dirty="0"/>
              <a:t>. 1997;349(9063):</a:t>
            </a:r>
            <a:r>
              <a:rPr lang="en-GB" dirty="0" smtClean="0"/>
              <a:t>1422</a:t>
            </a:r>
          </a:p>
          <a:p>
            <a:pPr lvl="1"/>
            <a:r>
              <a:rPr lang="en-GB" dirty="0"/>
              <a:t>4010 </a:t>
            </a:r>
            <a:r>
              <a:rPr lang="en-GB" dirty="0" smtClean="0"/>
              <a:t>patients elective</a:t>
            </a:r>
            <a:r>
              <a:rPr lang="en-GB" dirty="0"/>
              <a:t>, urgent, or emergency </a:t>
            </a:r>
            <a:r>
              <a:rPr lang="en-GB" dirty="0" smtClean="0"/>
              <a:t>PCI (</a:t>
            </a:r>
            <a:r>
              <a:rPr lang="en-GB" dirty="0" err="1" smtClean="0"/>
              <a:t>Vs</a:t>
            </a:r>
            <a:r>
              <a:rPr lang="en-GB" dirty="0" smtClean="0"/>
              <a:t> placebo)</a:t>
            </a:r>
          </a:p>
          <a:p>
            <a:pPr lvl="1"/>
            <a:r>
              <a:rPr lang="en-GB" dirty="0"/>
              <a:t>Non-significant differences were </a:t>
            </a:r>
            <a:r>
              <a:rPr lang="en-GB" dirty="0" smtClean="0"/>
              <a:t>seen</a:t>
            </a:r>
          </a:p>
          <a:p>
            <a:r>
              <a:rPr lang="en-GB" dirty="0" smtClean="0"/>
              <a:t>PURSUIT Trial: N </a:t>
            </a:r>
            <a:r>
              <a:rPr lang="en-GB" dirty="0" err="1" smtClean="0"/>
              <a:t>Engl</a:t>
            </a:r>
            <a:r>
              <a:rPr lang="en-GB" dirty="0" smtClean="0"/>
              <a:t> J Med. 1998;339(7):436.</a:t>
            </a:r>
          </a:p>
          <a:p>
            <a:pPr lvl="1"/>
            <a:r>
              <a:rPr lang="en-GB" sz="2000" dirty="0" smtClean="0"/>
              <a:t>11,000 </a:t>
            </a:r>
            <a:r>
              <a:rPr lang="en-GB" sz="2000" dirty="0"/>
              <a:t>patients with unstable angina </a:t>
            </a:r>
            <a:r>
              <a:rPr lang="en-GB" sz="2000" dirty="0" smtClean="0"/>
              <a:t>NSTEMI (</a:t>
            </a:r>
            <a:r>
              <a:rPr lang="en-GB" sz="2000" dirty="0" err="1" smtClean="0"/>
              <a:t>Vs</a:t>
            </a:r>
            <a:r>
              <a:rPr lang="en-GB" sz="2000" dirty="0" smtClean="0"/>
              <a:t> placebo)</a:t>
            </a:r>
          </a:p>
          <a:p>
            <a:pPr lvl="1"/>
            <a:r>
              <a:rPr lang="en-US" sz="2000" dirty="0" smtClean="0"/>
              <a:t>Medically or PCI</a:t>
            </a:r>
          </a:p>
          <a:p>
            <a:pPr lvl="1"/>
            <a:r>
              <a:rPr lang="en-GB" sz="2000" dirty="0"/>
              <a:t>CONCLUSIONS: </a:t>
            </a:r>
            <a:r>
              <a:rPr lang="en-GB" sz="2000" dirty="0" err="1" smtClean="0"/>
              <a:t>eptifibatide</a:t>
            </a:r>
            <a:r>
              <a:rPr lang="en-GB" sz="2000" dirty="0" smtClean="0"/>
              <a:t> </a:t>
            </a:r>
            <a:r>
              <a:rPr lang="en-GB" sz="2000" dirty="0"/>
              <a:t>reduced the incidence of the composite end point of death or nonfatal myocardial infarction in patients with </a:t>
            </a:r>
            <a:r>
              <a:rPr lang="en-GB" sz="2000" dirty="0" smtClean="0"/>
              <a:t>ACS who </a:t>
            </a:r>
            <a:r>
              <a:rPr lang="en-GB" sz="2000" dirty="0"/>
              <a:t>did not have persistent ST-segment </a:t>
            </a:r>
            <a:r>
              <a:rPr lang="en-GB" sz="2000" dirty="0" smtClean="0"/>
              <a:t>elevation</a:t>
            </a:r>
          </a:p>
          <a:p>
            <a:r>
              <a:rPr lang="en-GB" dirty="0"/>
              <a:t>ESPRIT </a:t>
            </a:r>
            <a:r>
              <a:rPr lang="en-GB" dirty="0" smtClean="0"/>
              <a:t>trial: </a:t>
            </a:r>
            <a:r>
              <a:rPr lang="en-GB" dirty="0"/>
              <a:t>Lancet. 2000;356(9247):</a:t>
            </a:r>
            <a:r>
              <a:rPr lang="en-GB" dirty="0" smtClean="0"/>
              <a:t>2037</a:t>
            </a:r>
          </a:p>
          <a:p>
            <a:pPr lvl="1"/>
            <a:r>
              <a:rPr lang="en-GB" dirty="0"/>
              <a:t>2064 stable patients </a:t>
            </a:r>
            <a:r>
              <a:rPr lang="en-GB" dirty="0" smtClean="0"/>
              <a:t> for PCI (</a:t>
            </a:r>
            <a:r>
              <a:rPr lang="en-GB" dirty="0" err="1" smtClean="0"/>
              <a:t>Vs</a:t>
            </a:r>
            <a:r>
              <a:rPr lang="en-GB" dirty="0" smtClean="0"/>
              <a:t> placebo)</a:t>
            </a:r>
          </a:p>
          <a:p>
            <a:pPr lvl="1"/>
            <a:r>
              <a:rPr lang="en-GB" dirty="0"/>
              <a:t>The trial was prematurely terminated because </a:t>
            </a:r>
            <a:r>
              <a:rPr lang="en-GB" dirty="0" err="1"/>
              <a:t>eptifibatide</a:t>
            </a:r>
            <a:r>
              <a:rPr lang="en-GB" dirty="0"/>
              <a:t> reduced the primary end point by 37 </a:t>
            </a:r>
            <a:r>
              <a:rPr lang="en-GB" dirty="0" err="1"/>
              <a:t>percent</a:t>
            </a:r>
            <a:r>
              <a:rPr lang="en-GB" dirty="0"/>
              <a:t> </a:t>
            </a:r>
            <a:endParaRPr lang="en-GB" dirty="0" smtClean="0"/>
          </a:p>
          <a:p>
            <a:endParaRPr lang="en-US" dirty="0" smtClean="0"/>
          </a:p>
          <a:p>
            <a:pPr lvl="1"/>
            <a:endParaRPr lang="en-GB" dirty="0"/>
          </a:p>
        </p:txBody>
      </p:sp>
    </p:spTree>
    <p:extLst>
      <p:ext uri="{BB962C8B-B14F-4D97-AF65-F5344CB8AC3E}">
        <p14:creationId xmlns="" xmlns:p14="http://schemas.microsoft.com/office/powerpoint/2010/main" val="3954471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224136"/>
          </a:xfrm>
        </p:spPr>
        <p:txBody>
          <a:bodyPr/>
          <a:lstStyle/>
          <a:p>
            <a:r>
              <a:rPr lang="en-US" dirty="0" smtClean="0"/>
              <a:t>GP </a:t>
            </a:r>
            <a:r>
              <a:rPr lang="en-US" dirty="0" err="1" smtClean="0"/>
              <a:t>IIb</a:t>
            </a:r>
            <a:r>
              <a:rPr lang="en-US" dirty="0" smtClean="0"/>
              <a:t>?/</a:t>
            </a:r>
            <a:r>
              <a:rPr lang="en-US" dirty="0" err="1" smtClean="0"/>
              <a:t>IIIa</a:t>
            </a:r>
            <a:r>
              <a:rPr lang="en-US" dirty="0" smtClean="0"/>
              <a:t> inhibitors </a:t>
            </a:r>
            <a:br>
              <a:rPr lang="en-US" dirty="0" smtClean="0"/>
            </a:br>
            <a:r>
              <a:rPr lang="en-US" dirty="0" smtClean="0"/>
              <a:t>Summary</a:t>
            </a:r>
            <a:endParaRPr lang="en-GB" dirty="0"/>
          </a:p>
        </p:txBody>
      </p:sp>
      <p:sp>
        <p:nvSpPr>
          <p:cNvPr id="4" name="Content Placeholder 3"/>
          <p:cNvSpPr>
            <a:spLocks noGrp="1"/>
          </p:cNvSpPr>
          <p:nvPr>
            <p:ph sz="half" idx="2"/>
          </p:nvPr>
        </p:nvSpPr>
        <p:spPr>
          <a:xfrm>
            <a:off x="0" y="1268761"/>
            <a:ext cx="5292080" cy="5472608"/>
          </a:xfrm>
        </p:spPr>
        <p:txBody>
          <a:bodyPr>
            <a:normAutofit fontScale="92500"/>
          </a:bodyPr>
          <a:lstStyle/>
          <a:p>
            <a:r>
              <a:rPr lang="en-GB" dirty="0" smtClean="0"/>
              <a:t>In </a:t>
            </a:r>
            <a:r>
              <a:rPr lang="en-GB" dirty="0"/>
              <a:t>trials of patients treated with medical </a:t>
            </a:r>
            <a:r>
              <a:rPr lang="en-GB" dirty="0" smtClean="0"/>
              <a:t>therapy</a:t>
            </a:r>
          </a:p>
          <a:p>
            <a:pPr lvl="1"/>
            <a:r>
              <a:rPr lang="en-GB" dirty="0" err="1" smtClean="0"/>
              <a:t>abciximab</a:t>
            </a:r>
            <a:r>
              <a:rPr lang="en-GB" dirty="0" smtClean="0"/>
              <a:t> </a:t>
            </a:r>
            <a:r>
              <a:rPr lang="en-GB" dirty="0"/>
              <a:t>did not improve </a:t>
            </a:r>
            <a:r>
              <a:rPr lang="en-GB" dirty="0" smtClean="0"/>
              <a:t>outcomes</a:t>
            </a:r>
          </a:p>
          <a:p>
            <a:pPr lvl="1"/>
            <a:r>
              <a:rPr lang="en-GB" dirty="0"/>
              <a:t> </a:t>
            </a:r>
            <a:r>
              <a:rPr lang="en-GB" dirty="0" err="1"/>
              <a:t>tirofiban</a:t>
            </a:r>
            <a:r>
              <a:rPr lang="en-GB" dirty="0"/>
              <a:t> was of benefit in patients in troponin positive </a:t>
            </a:r>
            <a:r>
              <a:rPr lang="en-GB" dirty="0" smtClean="0"/>
              <a:t>patients</a:t>
            </a:r>
          </a:p>
          <a:p>
            <a:pPr lvl="1"/>
            <a:r>
              <a:rPr lang="en-GB" dirty="0"/>
              <a:t> </a:t>
            </a:r>
            <a:r>
              <a:rPr lang="en-GB" dirty="0" err="1"/>
              <a:t>eptifibatide</a:t>
            </a:r>
            <a:r>
              <a:rPr lang="en-GB" dirty="0"/>
              <a:t> improved outcomes </a:t>
            </a:r>
            <a:endParaRPr lang="en-GB" dirty="0" smtClean="0"/>
          </a:p>
          <a:p>
            <a:r>
              <a:rPr lang="en-GB" dirty="0" smtClean="0"/>
              <a:t>In </a:t>
            </a:r>
            <a:r>
              <a:rPr lang="en-GB" dirty="0"/>
              <a:t>trials of intervention with balloon </a:t>
            </a:r>
            <a:r>
              <a:rPr lang="en-GB" dirty="0" smtClean="0"/>
              <a:t>angioplasty ?PCI</a:t>
            </a:r>
          </a:p>
          <a:p>
            <a:pPr lvl="1"/>
            <a:r>
              <a:rPr lang="en-GB" dirty="0"/>
              <a:t> outcomes were better with </a:t>
            </a:r>
            <a:r>
              <a:rPr lang="en-GB" dirty="0" err="1"/>
              <a:t>abciximab</a:t>
            </a:r>
            <a:r>
              <a:rPr lang="en-GB" dirty="0"/>
              <a:t>, </a:t>
            </a:r>
            <a:r>
              <a:rPr lang="en-GB" dirty="0" err="1"/>
              <a:t>tirofiban</a:t>
            </a:r>
            <a:r>
              <a:rPr lang="en-GB" dirty="0"/>
              <a:t>, or </a:t>
            </a:r>
            <a:r>
              <a:rPr lang="en-GB" dirty="0" err="1"/>
              <a:t>eptifibatide</a:t>
            </a:r>
            <a:r>
              <a:rPr lang="en-GB" dirty="0"/>
              <a:t> (compared to placebo</a:t>
            </a:r>
            <a:r>
              <a:rPr lang="en-GB" dirty="0" smtClean="0"/>
              <a:t>)</a:t>
            </a:r>
          </a:p>
          <a:p>
            <a:r>
              <a:rPr lang="en-US" dirty="0" smtClean="0"/>
              <a:t>Strong evidence for use in STEMI / PPCI</a:t>
            </a:r>
            <a:endParaRPr lang="en-GB" dirty="0" smtClean="0"/>
          </a:p>
          <a:p>
            <a:pPr lvl="1"/>
            <a:endParaRPr lang="en-GB" dirty="0"/>
          </a:p>
        </p:txBody>
      </p:sp>
      <p:pic>
        <p:nvPicPr>
          <p:cNvPr id="3074" name="Picture 2" descr="C:\Users\CardioLimassol\Documents\Documents\Antiplatelete agents presentation\IIb-IIIa in ACS.JPG"/>
          <p:cNvPicPr>
            <a:picLocks noChangeAspect="1" noChangeArrowheads="1"/>
          </p:cNvPicPr>
          <p:nvPr/>
        </p:nvPicPr>
        <p:blipFill>
          <a:blip r:embed="rId2" cstate="print"/>
          <a:srcRect/>
          <a:stretch>
            <a:fillRect/>
          </a:stretch>
        </p:blipFill>
        <p:spPr bwMode="auto">
          <a:xfrm>
            <a:off x="5436096" y="980728"/>
            <a:ext cx="3456384" cy="5775800"/>
          </a:xfrm>
          <a:prstGeom prst="rect">
            <a:avLst/>
          </a:prstGeom>
          <a:noFill/>
        </p:spPr>
      </p:pic>
    </p:spTree>
    <p:extLst>
      <p:ext uri="{BB962C8B-B14F-4D97-AF65-F5344CB8AC3E}">
        <p14:creationId xmlns="" xmlns:p14="http://schemas.microsoft.com/office/powerpoint/2010/main" val="11052655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008112"/>
          </a:xfrm>
        </p:spPr>
        <p:txBody>
          <a:bodyPr/>
          <a:lstStyle/>
          <a:p>
            <a:pPr algn="ctr"/>
            <a:r>
              <a:rPr lang="el-GR" dirty="0" smtClean="0"/>
              <a:t>From evidence to Practice</a:t>
            </a:r>
            <a:br>
              <a:rPr lang="el-GR" dirty="0" smtClean="0"/>
            </a:br>
            <a:r>
              <a:rPr lang="el-GR" sz="2800" dirty="0" smtClean="0"/>
              <a:t>ESC Quidelines in ACS</a:t>
            </a:r>
            <a:endParaRPr lang="el-GR" sz="2800" dirty="0"/>
          </a:p>
        </p:txBody>
      </p:sp>
      <p:pic>
        <p:nvPicPr>
          <p:cNvPr id="8" name="Content Placeholder 4" descr="NSTEMI quidelines.JPG"/>
          <p:cNvPicPr>
            <a:picLocks noChangeAspect="1"/>
          </p:cNvPicPr>
          <p:nvPr/>
        </p:nvPicPr>
        <p:blipFill>
          <a:blip r:embed="rId2" cstate="print"/>
          <a:stretch>
            <a:fillRect/>
          </a:stretch>
        </p:blipFill>
        <p:spPr>
          <a:xfrm>
            <a:off x="611560" y="1052736"/>
            <a:ext cx="7920880" cy="571027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12680"/>
          </a:xfrm>
        </p:spPr>
        <p:txBody>
          <a:bodyPr/>
          <a:lstStyle/>
          <a:p>
            <a:pPr algn="ctr"/>
            <a:r>
              <a:rPr lang="el-GR" sz="3600" dirty="0" smtClean="0"/>
              <a:t>ESC Quidelines in STEMI</a:t>
            </a:r>
            <a:endParaRPr lang="el-GR" sz="3600" dirty="0"/>
          </a:p>
        </p:txBody>
      </p:sp>
      <p:pic>
        <p:nvPicPr>
          <p:cNvPr id="2050" name="Picture 2" descr="C:\Users\CardioLimassol\Documents\Documents\Antiplatelete agents presentation\STEMI quidelines.JPG"/>
          <p:cNvPicPr>
            <a:picLocks noChangeAspect="1" noChangeArrowheads="1"/>
          </p:cNvPicPr>
          <p:nvPr/>
        </p:nvPicPr>
        <p:blipFill>
          <a:blip r:embed="rId2" cstate="print"/>
          <a:srcRect/>
          <a:stretch>
            <a:fillRect/>
          </a:stretch>
        </p:blipFill>
        <p:spPr bwMode="auto">
          <a:xfrm>
            <a:off x="0" y="1196752"/>
            <a:ext cx="9173850" cy="482453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ardioLimassol\Documents\Bluetooth Folder\2012-02-13 12.15.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907704" y="5373216"/>
            <a:ext cx="5472608" cy="1200329"/>
          </a:xfrm>
          <a:prstGeom prst="rect">
            <a:avLst/>
          </a:prstGeom>
          <a:noFill/>
        </p:spPr>
        <p:txBody>
          <a:bodyPr wrap="square" rtlCol="0">
            <a:spAutoFit/>
          </a:bodyPr>
          <a:lstStyle/>
          <a:p>
            <a:pPr algn="ctr"/>
            <a:r>
              <a:rPr lang="el-GR" sz="7200" dirty="0" smtClean="0">
                <a:solidFill>
                  <a:schemeClr val="bg1"/>
                </a:solidFill>
              </a:rPr>
              <a:t>Ευχαριστώ</a:t>
            </a:r>
            <a:endParaRPr lang="el-GR" sz="7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8072" y="0"/>
            <a:ext cx="5652120" cy="1152128"/>
          </a:xfrm>
        </p:spPr>
        <p:txBody>
          <a:bodyPr>
            <a:normAutofit fontScale="90000"/>
          </a:bodyPr>
          <a:lstStyle/>
          <a:p>
            <a:r>
              <a:rPr lang="en-GB" dirty="0" smtClean="0"/>
              <a:t>Recent Evidence</a:t>
            </a:r>
            <a:br>
              <a:rPr lang="en-GB" dirty="0" smtClean="0"/>
            </a:br>
            <a:r>
              <a:rPr lang="en-GB" sz="4000" dirty="0" smtClean="0"/>
              <a:t>Secondary Prevention</a:t>
            </a:r>
            <a:r>
              <a:rPr lang="en-GB" dirty="0" smtClean="0"/>
              <a:t/>
            </a:r>
            <a:br>
              <a:rPr lang="en-GB" dirty="0" smtClean="0"/>
            </a:br>
            <a:endParaRPr lang="el-GR" dirty="0"/>
          </a:p>
        </p:txBody>
      </p:sp>
      <p:sp>
        <p:nvSpPr>
          <p:cNvPr id="5" name="Content Placeholder 4"/>
          <p:cNvSpPr>
            <a:spLocks noGrp="1"/>
          </p:cNvSpPr>
          <p:nvPr>
            <p:ph idx="1"/>
          </p:nvPr>
        </p:nvSpPr>
        <p:spPr>
          <a:xfrm>
            <a:off x="251520" y="1268760"/>
            <a:ext cx="8435280" cy="5400600"/>
          </a:xfrm>
        </p:spPr>
        <p:txBody>
          <a:bodyPr>
            <a:normAutofit lnSpcReduction="10000"/>
          </a:bodyPr>
          <a:lstStyle/>
          <a:p>
            <a:pPr>
              <a:buFont typeface="Wingdings" pitchFamily="2" charset="2"/>
              <a:buChar char="§"/>
            </a:pPr>
            <a:r>
              <a:rPr lang="en-US" sz="2200" dirty="0" smtClean="0"/>
              <a:t>Collaborative meta-analysis of </a:t>
            </a:r>
            <a:r>
              <a:rPr lang="en-US" sz="2200" dirty="0" err="1" smtClean="0"/>
              <a:t>randomised</a:t>
            </a:r>
            <a:r>
              <a:rPr lang="en-US" sz="2200" dirty="0" smtClean="0"/>
              <a:t> trials of </a:t>
            </a:r>
            <a:r>
              <a:rPr lang="en-US" sz="2200" dirty="0" err="1" smtClean="0"/>
              <a:t>antiplatelet</a:t>
            </a:r>
            <a:r>
              <a:rPr lang="en-US" sz="2200" dirty="0" smtClean="0"/>
              <a:t> therapy for prevention of death, myocardial infarction, and stroke in high risk </a:t>
            </a:r>
            <a:r>
              <a:rPr lang="en-US" sz="2200" dirty="0" err="1" smtClean="0"/>
              <a:t>patients.Antithrombotic</a:t>
            </a:r>
            <a:r>
              <a:rPr lang="en-US" sz="2200" dirty="0" smtClean="0"/>
              <a:t> </a:t>
            </a:r>
            <a:r>
              <a:rPr lang="en-US" sz="2200" dirty="0" err="1" smtClean="0"/>
              <a:t>Trialists</a:t>
            </a:r>
            <a:r>
              <a:rPr lang="en-US" sz="2200" dirty="0" smtClean="0"/>
              <a:t>' </a:t>
            </a:r>
            <a:r>
              <a:rPr lang="en-US" sz="2200" dirty="0" err="1" smtClean="0"/>
              <a:t>CollaborationBMJ</a:t>
            </a:r>
            <a:r>
              <a:rPr lang="en-US" sz="2200" dirty="0" smtClean="0"/>
              <a:t>. 2002;324(7329):71</a:t>
            </a:r>
          </a:p>
          <a:p>
            <a:pPr lvl="1">
              <a:buFont typeface="Wingdings" pitchFamily="2" charset="2"/>
              <a:buChar char="§"/>
            </a:pPr>
            <a:r>
              <a:rPr lang="en-US" sz="1800" dirty="0" smtClean="0"/>
              <a:t>287 studies involving 135 000 patients </a:t>
            </a:r>
          </a:p>
          <a:p>
            <a:pPr lvl="1">
              <a:buFont typeface="Wingdings" pitchFamily="2" charset="2"/>
              <a:buChar char="§"/>
            </a:pPr>
            <a:r>
              <a:rPr lang="en-US" sz="1800" dirty="0" smtClean="0"/>
              <a:t>MAIN OUTCOME MEASURE: "Serious vascular event": non-fatal myocardial infarction, non-fatal stroke, or vascular death</a:t>
            </a:r>
          </a:p>
          <a:p>
            <a:pPr lvl="1">
              <a:buFont typeface="Wingdings" pitchFamily="2" charset="2"/>
              <a:buChar char="§"/>
            </a:pPr>
            <a:r>
              <a:rPr lang="en-US" sz="1800" dirty="0" smtClean="0"/>
              <a:t>CONCLUSIONS: Aspirin is protective in most types of patient at increased risk of occlusive vascular events</a:t>
            </a:r>
          </a:p>
          <a:p>
            <a:pPr>
              <a:buFont typeface="Wingdings" pitchFamily="2" charset="2"/>
              <a:buChar char="§"/>
            </a:pPr>
            <a:r>
              <a:rPr lang="en-US" sz="2200" dirty="0" smtClean="0"/>
              <a:t>Low-dose aspirin in patients with stable cardiovascular disease: a meta-</a:t>
            </a:r>
            <a:r>
              <a:rPr lang="en-US" sz="2200" dirty="0" err="1" smtClean="0"/>
              <a:t>analysis.Berger</a:t>
            </a:r>
            <a:r>
              <a:rPr lang="en-US" sz="2200" dirty="0" smtClean="0"/>
              <a:t> JS, Brown DL, Becker </a:t>
            </a:r>
            <a:r>
              <a:rPr lang="en-US" sz="2200" dirty="0" err="1" smtClean="0"/>
              <a:t>RCAm</a:t>
            </a:r>
            <a:r>
              <a:rPr lang="en-US" sz="2200" dirty="0" smtClean="0"/>
              <a:t> J Med. 2008;121(1):43</a:t>
            </a:r>
          </a:p>
          <a:p>
            <a:pPr lvl="1">
              <a:buFont typeface="Wingdings" pitchFamily="2" charset="2"/>
              <a:buChar char="§"/>
            </a:pPr>
            <a:r>
              <a:rPr lang="en-US" sz="1800" dirty="0" smtClean="0"/>
              <a:t>to evaluate the benefit and risk of low-dose aspirin (50-325 mg/d) in patients with stable cardiovascular disease</a:t>
            </a:r>
          </a:p>
          <a:p>
            <a:pPr lvl="1">
              <a:buFont typeface="Wingdings" pitchFamily="2" charset="2"/>
              <a:buChar char="§"/>
            </a:pPr>
            <a:r>
              <a:rPr lang="en-US" sz="1800" dirty="0" smtClean="0"/>
              <a:t>6 RCT’s from 1966 to 2006 (9853 patients with prior MI, angina or CVA)</a:t>
            </a:r>
          </a:p>
          <a:p>
            <a:pPr lvl="1">
              <a:buFont typeface="Wingdings" pitchFamily="2" charset="2"/>
              <a:buChar char="§"/>
            </a:pPr>
            <a:r>
              <a:rPr lang="en-US" sz="1800" dirty="0" smtClean="0"/>
              <a:t>CONCLUSION: In patients with stable cardiovascular disease, low-dose aspirin therapy reduces the incidence of adverse cardiovascular events and all-cause mortality, and increases the risk of severe bleeding</a:t>
            </a:r>
          </a:p>
          <a:p>
            <a:pPr lvl="1">
              <a:buFont typeface="Wingdings" pitchFamily="2" charset="2"/>
              <a:buChar char="§"/>
            </a:pPr>
            <a:endParaRPr lang="en-US" sz="1800" dirty="0" smtClean="0"/>
          </a:p>
          <a:p>
            <a:pPr lvl="1"/>
            <a:endParaRPr lang="en-US" sz="1800" dirty="0" smtClean="0"/>
          </a:p>
          <a:p>
            <a:pPr lvl="1"/>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dirty="0" smtClean="0"/>
              <a:t>Primary prevention 1</a:t>
            </a:r>
            <a:br>
              <a:rPr lang="en-GB" dirty="0" smtClean="0"/>
            </a:br>
            <a:r>
              <a:rPr lang="en-GB" dirty="0" smtClean="0"/>
              <a:t>Total of 9 Trials</a:t>
            </a:r>
            <a:endParaRPr lang="el-GR" dirty="0"/>
          </a:p>
        </p:txBody>
      </p:sp>
      <p:sp>
        <p:nvSpPr>
          <p:cNvPr id="3" name="Content Placeholder 2"/>
          <p:cNvSpPr>
            <a:spLocks noGrp="1"/>
          </p:cNvSpPr>
          <p:nvPr>
            <p:ph idx="1"/>
          </p:nvPr>
        </p:nvSpPr>
        <p:spPr>
          <a:xfrm>
            <a:off x="179512" y="1340768"/>
            <a:ext cx="8964488" cy="5256584"/>
          </a:xfrm>
        </p:spPr>
        <p:txBody>
          <a:bodyPr>
            <a:normAutofit fontScale="55000" lnSpcReduction="20000"/>
          </a:bodyPr>
          <a:lstStyle/>
          <a:p>
            <a:pPr marL="514350" indent="-514350">
              <a:buFont typeface="+mj-lt"/>
              <a:buAutoNum type="arabicPeriod"/>
            </a:pPr>
            <a:r>
              <a:rPr lang="en-US" b="1" dirty="0" smtClean="0"/>
              <a:t>Physician’s Health Study </a:t>
            </a:r>
            <a:r>
              <a:rPr lang="en-US" dirty="0" smtClean="0"/>
              <a:t>– The United States Physician's Health Study (PHS): the first to demonstrate that aspirin reduces the risk of a first MI .</a:t>
            </a:r>
          </a:p>
          <a:p>
            <a:pPr marL="514350" indent="-514350">
              <a:buFont typeface="+mj-lt"/>
              <a:buAutoNum type="arabicPeriod"/>
            </a:pPr>
            <a:r>
              <a:rPr lang="en-US" b="1" dirty="0" smtClean="0"/>
              <a:t>British Doctor’s Trial </a:t>
            </a:r>
            <a:r>
              <a:rPr lang="en-US" dirty="0" smtClean="0"/>
              <a:t>– In the British Doctor's Trial (BDT), aspirin was given at a dose of 500 mg daily </a:t>
            </a:r>
          </a:p>
          <a:p>
            <a:pPr marL="514350" indent="-514350">
              <a:buFont typeface="+mj-lt"/>
              <a:buAutoNum type="arabicPeriod"/>
            </a:pPr>
            <a:r>
              <a:rPr lang="en-US" b="1" dirty="0" smtClean="0"/>
              <a:t>Thrombosis Prevention Trial </a:t>
            </a:r>
            <a:r>
              <a:rPr lang="en-US" dirty="0" smtClean="0"/>
              <a:t>- The relative benefit of low-dose (75 mg) aspirin and </a:t>
            </a:r>
            <a:r>
              <a:rPr lang="en-US" dirty="0" err="1" smtClean="0"/>
              <a:t>warfarin</a:t>
            </a:r>
            <a:r>
              <a:rPr lang="en-US" dirty="0" smtClean="0"/>
              <a:t> therapy (international normalized ratio goal of 1.5) in patients at high risk was addressed in the Thrombosis Prevention Trial (TPT) . </a:t>
            </a:r>
          </a:p>
          <a:p>
            <a:pPr marL="514350" indent="-514350">
              <a:buFont typeface="+mj-lt"/>
              <a:buAutoNum type="arabicPeriod"/>
            </a:pPr>
            <a:r>
              <a:rPr lang="en-US" b="1" dirty="0" smtClean="0"/>
              <a:t>Hypertension Optimal Treatment Trial </a:t>
            </a:r>
            <a:r>
              <a:rPr lang="en-US" dirty="0" smtClean="0"/>
              <a:t>– In the Hypertension Optimal Treatment (HOT) Trial aspirin</a:t>
            </a:r>
            <a:r>
              <a:rPr lang="en-US" dirty="0"/>
              <a:t> </a:t>
            </a:r>
            <a:r>
              <a:rPr lang="en-US" dirty="0" smtClean="0"/>
              <a:t>was given at a dose of 75 mg daily.</a:t>
            </a:r>
          </a:p>
          <a:p>
            <a:pPr marL="514350" indent="-514350">
              <a:buFont typeface="+mj-lt"/>
              <a:buAutoNum type="arabicPeriod"/>
            </a:pPr>
            <a:r>
              <a:rPr lang="en-US" b="1" dirty="0" smtClean="0"/>
              <a:t>Primary Prevention Project </a:t>
            </a:r>
            <a:r>
              <a:rPr lang="en-US" dirty="0" smtClean="0"/>
              <a:t>– In the Primary Prevention Project (PPP), enteric-coated aspirin was given at a dose of 100 mg daily. </a:t>
            </a:r>
          </a:p>
          <a:p>
            <a:pPr marL="514350" indent="-514350">
              <a:buFont typeface="+mj-lt"/>
              <a:buAutoNum type="arabicPeriod"/>
            </a:pPr>
            <a:r>
              <a:rPr lang="en-US" b="1" dirty="0" smtClean="0"/>
              <a:t>Women’s Health Study </a:t>
            </a:r>
            <a:r>
              <a:rPr lang="en-US" dirty="0" smtClean="0"/>
              <a:t>– In the Women's Health Study (WHS), aspirin was given at a dose of 100 mg on alternate days for a mean of 10.1 years. </a:t>
            </a:r>
          </a:p>
          <a:p>
            <a:pPr marL="514350" indent="-514350">
              <a:buFont typeface="+mj-lt"/>
              <a:buAutoNum type="arabicPeriod"/>
            </a:pPr>
            <a:r>
              <a:rPr lang="en-US" b="1" dirty="0" smtClean="0"/>
              <a:t>Aspirin for Asymptomatic Atherosclerosis trial </a:t>
            </a:r>
            <a:r>
              <a:rPr lang="en-US" dirty="0" smtClean="0"/>
              <a:t>– In the Aspirin for Asymptomatic Atherosclerosis trial (AAAT), aspirin was given at a dose of 100 mg daily . </a:t>
            </a:r>
          </a:p>
          <a:p>
            <a:pPr marL="514350" indent="-514350">
              <a:buFont typeface="+mj-lt"/>
              <a:buAutoNum type="arabicPeriod"/>
            </a:pPr>
            <a:r>
              <a:rPr lang="en-US" b="1" dirty="0" smtClean="0"/>
              <a:t>JPAD trial </a:t>
            </a:r>
            <a:r>
              <a:rPr lang="en-US" dirty="0" smtClean="0"/>
              <a:t>– In the Japanese Primary Prevention of Atherosclerosis With Aspirin for Diabetes (JPAD) trial, aspirin was given at a dose of 81 to 100 mg daily to patients with diabetes.</a:t>
            </a:r>
          </a:p>
          <a:p>
            <a:pPr marL="514350" indent="-514350">
              <a:buFont typeface="+mj-lt"/>
              <a:buAutoNum type="arabicPeriod"/>
            </a:pPr>
            <a:r>
              <a:rPr lang="en-US" b="1" dirty="0" smtClean="0"/>
              <a:t>POPADAD trial </a:t>
            </a:r>
            <a:r>
              <a:rPr lang="en-US" dirty="0" smtClean="0"/>
              <a:t>– In the Prevention of Progression of Arterial Disease and Diabetes (POPADAD) trial, aspirin was given at a dose of 100 mg daily to patients with diabetes.</a:t>
            </a:r>
          </a:p>
          <a:p>
            <a:pPr marL="514350" indent="-514350">
              <a:buFont typeface="+mj-lt"/>
              <a:buAutoNum type="arabicPeriod"/>
            </a:pP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dirty="0" smtClean="0"/>
              <a:t>Primary prevention 2</a:t>
            </a:r>
            <a:endParaRPr lang="el-GR" dirty="0"/>
          </a:p>
        </p:txBody>
      </p:sp>
      <p:sp>
        <p:nvSpPr>
          <p:cNvPr id="3" name="Content Placeholder 2"/>
          <p:cNvSpPr>
            <a:spLocks noGrp="1"/>
          </p:cNvSpPr>
          <p:nvPr>
            <p:ph idx="1"/>
          </p:nvPr>
        </p:nvSpPr>
        <p:spPr>
          <a:xfrm>
            <a:off x="0" y="1124744"/>
            <a:ext cx="9144000" cy="5472608"/>
          </a:xfrm>
        </p:spPr>
        <p:txBody>
          <a:bodyPr>
            <a:normAutofit/>
          </a:bodyPr>
          <a:lstStyle/>
          <a:p>
            <a:r>
              <a:rPr lang="en-GB" sz="2000" b="1" dirty="0" smtClean="0"/>
              <a:t>Aspirin in the primary and secondary prevention of vascular disease</a:t>
            </a:r>
            <a:r>
              <a:rPr lang="en-GB" sz="2000" dirty="0" smtClean="0"/>
              <a:t>: collaborative meta-analysis of individual participant data from randomised trials. Antithrombotic </a:t>
            </a:r>
            <a:r>
              <a:rPr lang="en-GB" sz="2000" dirty="0" err="1" smtClean="0"/>
              <a:t>Trialists</a:t>
            </a:r>
            <a:r>
              <a:rPr lang="en-GB" sz="2000" dirty="0" smtClean="0"/>
              <a:t>' (ATT) Collaboration, </a:t>
            </a:r>
            <a:r>
              <a:rPr lang="en-GB" sz="2000" dirty="0" err="1" smtClean="0"/>
              <a:t>Baigent</a:t>
            </a:r>
            <a:r>
              <a:rPr lang="en-GB" sz="2000" dirty="0" smtClean="0"/>
              <a:t> C et al. Lancet 2009;373(9678):1849.</a:t>
            </a:r>
          </a:p>
          <a:p>
            <a:pPr lvl="1"/>
            <a:r>
              <a:rPr lang="en-US" sz="1600" dirty="0" smtClean="0"/>
              <a:t>six primary prevention trials (95,000 individuals at low average risk)</a:t>
            </a:r>
          </a:p>
          <a:p>
            <a:pPr lvl="1"/>
            <a:r>
              <a:rPr lang="en-US" sz="1600" dirty="0" smtClean="0"/>
              <a:t>Significant reduction in MI, CVA, death from CV cause.</a:t>
            </a:r>
          </a:p>
          <a:p>
            <a:pPr lvl="1"/>
            <a:r>
              <a:rPr lang="en-US" sz="1600" dirty="0" smtClean="0"/>
              <a:t>Significant increase in major GI bleeds.</a:t>
            </a:r>
          </a:p>
          <a:p>
            <a:pPr lvl="1"/>
            <a:r>
              <a:rPr lang="en-US" sz="1600" dirty="0" smtClean="0"/>
              <a:t>INTERPRETATION: In primary prevention, aspirin is of uncertain net value as the reduction in occlusive events needs to be weighed against any increase in major bleeds</a:t>
            </a:r>
            <a:endParaRPr lang="en-GB" sz="1600" dirty="0" smtClean="0"/>
          </a:p>
          <a:p>
            <a:r>
              <a:rPr lang="en-GB" sz="2000" b="1" dirty="0" smtClean="0"/>
              <a:t>Low-dose aspirin for primary prevention of atherosclerotic events in patients with type 2 diabetes</a:t>
            </a:r>
            <a:r>
              <a:rPr lang="en-GB" sz="2000" dirty="0" smtClean="0"/>
              <a:t>: a randomized controlled trial. Ogawa H et al, Japanese Primary Prevention of Atherosclerosis With Aspirin for Diabetes (JPAD) Trial Investigators. JAMA. 2008;300(18):2134.</a:t>
            </a:r>
          </a:p>
          <a:p>
            <a:pPr lvl="1"/>
            <a:r>
              <a:rPr lang="en-US" sz="1600" dirty="0" smtClean="0"/>
              <a:t>2539 patients with type 2 diabetes without a history of atherosclerotic disease</a:t>
            </a:r>
          </a:p>
          <a:p>
            <a:pPr lvl="1"/>
            <a:r>
              <a:rPr lang="en-US" sz="1600" dirty="0" smtClean="0"/>
              <a:t>Primary endpoints: Atherosclerotic events</a:t>
            </a:r>
          </a:p>
          <a:p>
            <a:pPr lvl="1"/>
            <a:r>
              <a:rPr lang="en-US" sz="1600" dirty="0" smtClean="0"/>
              <a:t>Secondary endpoints: above and combinations of primary end points plus death from any cause</a:t>
            </a:r>
          </a:p>
          <a:p>
            <a:pPr lvl="1"/>
            <a:r>
              <a:rPr lang="en-US" sz="1600" dirty="0" smtClean="0"/>
              <a:t>CONCLUSION: In patients with type 2 diabetes, low-dose aspirin as primary prevention did not reduce the risk of cardiovascular events</a:t>
            </a:r>
            <a:endParaRPr lang="en-GB" sz="1600" dirty="0" smtClean="0"/>
          </a:p>
          <a:p>
            <a:endParaRPr lang="el-G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994122"/>
          </a:xfrm>
        </p:spPr>
        <p:txBody>
          <a:bodyPr/>
          <a:lstStyle/>
          <a:p>
            <a:r>
              <a:rPr lang="en-GB" dirty="0" smtClean="0"/>
              <a:t>Primary prevention 3</a:t>
            </a:r>
            <a:endParaRPr lang="el-GR" dirty="0"/>
          </a:p>
        </p:txBody>
      </p:sp>
      <p:sp>
        <p:nvSpPr>
          <p:cNvPr id="3" name="Content Placeholder 2"/>
          <p:cNvSpPr>
            <a:spLocks noGrp="1"/>
          </p:cNvSpPr>
          <p:nvPr>
            <p:ph idx="1"/>
          </p:nvPr>
        </p:nvSpPr>
        <p:spPr>
          <a:xfrm>
            <a:off x="0" y="620688"/>
            <a:ext cx="9144000" cy="6237312"/>
          </a:xfrm>
        </p:spPr>
        <p:txBody>
          <a:bodyPr>
            <a:normAutofit/>
          </a:bodyPr>
          <a:lstStyle/>
          <a:p>
            <a:r>
              <a:rPr lang="en-GB" sz="2000" b="1" dirty="0" smtClean="0"/>
              <a:t>Aspirin for prevention of cardiovascular events in a general population screened for a low ankle brachial index</a:t>
            </a:r>
            <a:r>
              <a:rPr lang="en-GB" sz="2000" dirty="0" smtClean="0"/>
              <a:t>: a randomized controlled trial. </a:t>
            </a:r>
            <a:r>
              <a:rPr lang="en-GB" sz="2000" dirty="0" err="1" smtClean="0"/>
              <a:t>Fowkes</a:t>
            </a:r>
            <a:r>
              <a:rPr lang="en-GB" sz="2000" dirty="0" smtClean="0"/>
              <a:t> FG, et al. Aspirin for Asymptomatic Atherosclerosis </a:t>
            </a:r>
            <a:r>
              <a:rPr lang="en-GB" sz="2000" dirty="0" err="1" smtClean="0"/>
              <a:t>Trialists</a:t>
            </a:r>
            <a:r>
              <a:rPr lang="en-GB" sz="2000" dirty="0" smtClean="0"/>
              <a:t>. JAMA. 2010;303(9):841.</a:t>
            </a:r>
          </a:p>
          <a:p>
            <a:pPr lvl="1"/>
            <a:r>
              <a:rPr lang="en-US" sz="2000" dirty="0" smtClean="0"/>
              <a:t>To determine the effectiveness of aspirin in preventing events in people with a low ABI identified on screening the general population</a:t>
            </a:r>
          </a:p>
          <a:p>
            <a:pPr lvl="1"/>
            <a:r>
              <a:rPr lang="en-US" sz="2000" dirty="0" smtClean="0"/>
              <a:t>28980 patients without clinical CV disease were screened for ABI</a:t>
            </a:r>
          </a:p>
          <a:p>
            <a:pPr lvl="1"/>
            <a:r>
              <a:rPr lang="en-US" sz="2000" dirty="0" smtClean="0"/>
              <a:t>3350 with low ABI (≤ 0.95) included</a:t>
            </a:r>
          </a:p>
          <a:p>
            <a:pPr lvl="1"/>
            <a:r>
              <a:rPr lang="en-US" sz="2000" dirty="0" smtClean="0"/>
              <a:t>CONCLUSION: The administration of aspirin compared with placebo did not result in a significant reduction in vascular events.</a:t>
            </a:r>
            <a:endParaRPr lang="en-GB" sz="2000" dirty="0" smtClean="0"/>
          </a:p>
          <a:p>
            <a:r>
              <a:rPr lang="en-GB" sz="2000" b="1" dirty="0" smtClean="0"/>
              <a:t>The prevention of progression of arterial disease and diabetes (POPADAD) trial</a:t>
            </a:r>
            <a:r>
              <a:rPr lang="en-GB" sz="2000" dirty="0" smtClean="0"/>
              <a:t>: factorial randomised placebo controlled trial of aspirin and antioxidants in patients with diabetes and asymptomatic peripheral arterial </a:t>
            </a:r>
            <a:r>
              <a:rPr lang="en-GB" sz="2000" dirty="0" err="1" smtClean="0"/>
              <a:t>disease.Belch</a:t>
            </a:r>
            <a:r>
              <a:rPr lang="en-GB" sz="2000" dirty="0" smtClean="0"/>
              <a:t> J, et al. Prevention of Progression of Arterial Disease and Diabetes Study Group, Diabetes Registry Group, Royal College of Physicians Edinburgh. BMJ. 2008;337:a1840</a:t>
            </a:r>
          </a:p>
          <a:p>
            <a:pPr lvl="1"/>
            <a:r>
              <a:rPr lang="en-US" sz="2000" dirty="0" smtClean="0"/>
              <a:t>CONCLUSION: No evidence to support the use of aspirin or antioxidants in primary prevention of cardiovascular events and mortality in the population with diabetes studied</a:t>
            </a:r>
          </a:p>
          <a:p>
            <a:endParaRPr lang="en-US" sz="2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9615</TotalTime>
  <Words>3241</Words>
  <Application>Microsoft Office PowerPoint</Application>
  <PresentationFormat>On-screen Show (4:3)</PresentationFormat>
  <Paragraphs>298</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Metro</vt:lpstr>
      <vt:lpstr>Η νέα εποχή στην αντιαιμοπεταλιακή θεραπεία των ασθενών με ΟΣΣ</vt:lpstr>
      <vt:lpstr>Slide 2</vt:lpstr>
      <vt:lpstr>Slide 3</vt:lpstr>
      <vt:lpstr>Aspirin (Acetylsalicylic Acid)</vt:lpstr>
      <vt:lpstr>Mode of anti-platelet action</vt:lpstr>
      <vt:lpstr>Recent Evidence Secondary Prevention </vt:lpstr>
      <vt:lpstr>Primary prevention 1 Total of 9 Trials</vt:lpstr>
      <vt:lpstr>Primary prevention 2</vt:lpstr>
      <vt:lpstr>Primary prevention 3</vt:lpstr>
      <vt:lpstr>Primary prevention 4</vt:lpstr>
      <vt:lpstr>Aspirin for everybody? What is the risk / benefit ratio?</vt:lpstr>
      <vt:lpstr>Risk / benefit estimation</vt:lpstr>
      <vt:lpstr>Slide 13</vt:lpstr>
      <vt:lpstr>ADP antagonists(Thienopyridines and Nucleosite analogs)</vt:lpstr>
      <vt:lpstr>Clopidogrel</vt:lpstr>
      <vt:lpstr>Clopidogrel Pharmacokinetics</vt:lpstr>
      <vt:lpstr>Clopidogrel-Evidence 1</vt:lpstr>
      <vt:lpstr>Slide 18</vt:lpstr>
      <vt:lpstr>Slide 19</vt:lpstr>
      <vt:lpstr>Clopidogrel Evidence 2</vt:lpstr>
      <vt:lpstr>Slide 21</vt:lpstr>
      <vt:lpstr>Slide 22</vt:lpstr>
      <vt:lpstr>Clopidogrel Evidence 3 Timing with PCI</vt:lpstr>
      <vt:lpstr>Clopidogrel evidence 4 Dose and outcome</vt:lpstr>
      <vt:lpstr>Slide 25</vt:lpstr>
      <vt:lpstr>Clopidogrel in elective PCI (Non-ACS patients) </vt:lpstr>
      <vt:lpstr>Slide 27</vt:lpstr>
      <vt:lpstr>Clopidogrel resistance 2</vt:lpstr>
      <vt:lpstr>Clopidogrel Resistance 3</vt:lpstr>
      <vt:lpstr>Clopidogrel Resistance 4</vt:lpstr>
      <vt:lpstr>Prasugrel</vt:lpstr>
      <vt:lpstr>Prasugrel Pharmacokinetics</vt:lpstr>
      <vt:lpstr>Prasugrel Evidence 1</vt:lpstr>
      <vt:lpstr>Slide 34</vt:lpstr>
      <vt:lpstr>Prasugrel Evidence 2  STEMI / PPCI</vt:lpstr>
      <vt:lpstr>Prasugrel Evidence 3</vt:lpstr>
      <vt:lpstr>Prasugrel Evidence 4 Ongoing Trials...</vt:lpstr>
      <vt:lpstr>Prasugrel Summary</vt:lpstr>
      <vt:lpstr>Ticagrelor</vt:lpstr>
      <vt:lpstr>Slide 40</vt:lpstr>
      <vt:lpstr>Ticagrelor Evidence</vt:lpstr>
      <vt:lpstr>ADP Antagonists Summary</vt:lpstr>
      <vt:lpstr>Glycoprotein IIb/IIIa Inhibitors</vt:lpstr>
      <vt:lpstr>Slide 44</vt:lpstr>
      <vt:lpstr>GP IIb/IIIa Evidence Abciximab in PCI</vt:lpstr>
      <vt:lpstr>GP IIb/IIIa Evidence Abciximab in AMI</vt:lpstr>
      <vt:lpstr>GP IIb/IIIa Evidence Tirofiban</vt:lpstr>
      <vt:lpstr>GP IIb/IIIa Evidence Tirofiban</vt:lpstr>
      <vt:lpstr>GP IIb/IIIa Evidence Tirofiban in STEMI</vt:lpstr>
      <vt:lpstr>Eptifibatide Evidence</vt:lpstr>
      <vt:lpstr>GP IIb?/IIIa inhibitors  Summary</vt:lpstr>
      <vt:lpstr>From evidence to Practice ESC Quidelines in ACS</vt:lpstr>
      <vt:lpstr>ESC Quidelines in STEMI</vt:lpstr>
      <vt:lpstr>Slide 54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Αντιαιμοπεταλικά</dc:title>
  <dc:creator>CardioLimassol</dc:creator>
  <cp:lastModifiedBy>CardioLimassol</cp:lastModifiedBy>
  <cp:revision>437</cp:revision>
  <dcterms:created xsi:type="dcterms:W3CDTF">2012-11-11T08:31:30Z</dcterms:created>
  <dcterms:modified xsi:type="dcterms:W3CDTF">2012-11-23T22:09:10Z</dcterms:modified>
</cp:coreProperties>
</file>