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7" r:id="rId11"/>
    <p:sldId id="266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8740BD-9AA1-418D-9BB0-B5F5848FFF64}" type="datetimeFigureOut">
              <a:rPr lang="el-GR" smtClean="0"/>
              <a:pPr/>
              <a:t>27/11/2012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7A8D1D-5FFF-47FD-B991-5FEF645080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//upload.wikimedia.org/wikipedia/commons/c/c5/Adverse_effects_of_tobacco_smoking.sv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1752600"/>
          </a:xfrm>
        </p:spPr>
        <p:txBody>
          <a:bodyPr>
            <a:normAutofit fontScale="92500" lnSpcReduction="10000"/>
          </a:bodyPr>
          <a:lstStyle/>
          <a:p>
            <a:r>
              <a:rPr lang="el-GR" sz="3500" dirty="0" smtClean="0"/>
              <a:t>Dr Stasinos Theodorou</a:t>
            </a:r>
          </a:p>
          <a:p>
            <a:r>
              <a:rPr lang="el-GR" dirty="0" smtClean="0"/>
              <a:t>Consultant Interventional Cardiologist</a:t>
            </a:r>
          </a:p>
          <a:p>
            <a:r>
              <a:rPr lang="el-GR" dirty="0" smtClean="0"/>
              <a:t>Limassol Cardiology Practise</a:t>
            </a:r>
          </a:p>
          <a:p>
            <a:r>
              <a:rPr lang="el-GR" dirty="0" smtClean="0"/>
              <a:t>81 Agias Fylaxeos Street Limassol</a:t>
            </a:r>
          </a:p>
          <a:p>
            <a:r>
              <a:rPr lang="el-GR" sz="2300" dirty="0" smtClean="0">
                <a:solidFill>
                  <a:srgbClr val="FF0000"/>
                </a:solidFill>
              </a:rPr>
              <a:t>www.cardiolimassol.com</a:t>
            </a:r>
            <a:endParaRPr lang="el-GR" sz="23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Heart Disease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3"/>
            <a:ext cx="5400600" cy="405298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864096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H</a:t>
            </a:r>
            <a:r>
              <a:rPr lang="en-GB" sz="4400" dirty="0" smtClean="0"/>
              <a:t>y</a:t>
            </a:r>
            <a:r>
              <a:rPr lang="el-GR" sz="4400" dirty="0" smtClean="0"/>
              <a:t>pertension diagnosis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Ambulatory 24 hour blood pressure monitor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l-GR" dirty="0" smtClean="0"/>
              <a:t>H</a:t>
            </a:r>
            <a:r>
              <a:rPr lang="en-GB" dirty="0" smtClean="0"/>
              <a:t>y</a:t>
            </a:r>
            <a:r>
              <a:rPr lang="el-GR" dirty="0" smtClean="0"/>
              <a:t>pertension prevalence</a:t>
            </a:r>
            <a:endParaRPr lang="el-GR" dirty="0"/>
          </a:p>
        </p:txBody>
      </p:sp>
      <p:pic>
        <p:nvPicPr>
          <p:cNvPr id="22530" name="Picture 2" descr="http://www.archive2.official-documents.co.uk/document/deps/doh/survey03/card/img/fig7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142" y="1268760"/>
            <a:ext cx="414108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Hypertension grades</a:t>
            </a:r>
            <a:endParaRPr lang="el-GR" dirty="0"/>
          </a:p>
        </p:txBody>
      </p:sp>
      <p:pic>
        <p:nvPicPr>
          <p:cNvPr id="5" name="Picture 4" descr="http://www.arabmedmag.com/issue-30-12-2004/images/art-bjc480736.tab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056784" cy="378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Hypertension treatment criteria</a:t>
            </a:r>
            <a:endParaRPr lang="el-GR" dirty="0"/>
          </a:p>
        </p:txBody>
      </p:sp>
      <p:pic>
        <p:nvPicPr>
          <p:cNvPr id="23554" name="Picture 2" descr="http://www.hkma.org/english/cme/onlinecme/200507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71203"/>
            <a:ext cx="5324475" cy="4810125"/>
          </a:xfrm>
          <a:prstGeom prst="rect">
            <a:avLst/>
          </a:prstGeom>
          <a:noFill/>
        </p:spPr>
      </p:pic>
      <p:pic>
        <p:nvPicPr>
          <p:cNvPr id="23559" name="Picture 7" descr="http://www.hkma.org/english/cme/onlinecme/200507-sig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" cy="228600"/>
          </a:xfrm>
          <a:prstGeom prst="rect">
            <a:avLst/>
          </a:prstGeom>
          <a:noFill/>
        </p:spPr>
      </p:pic>
      <p:pic>
        <p:nvPicPr>
          <p:cNvPr id="23560" name="Picture 8" descr="http://www.hkma.org/english/cme/onlinecme/200507-sig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8125" cy="209550"/>
          </a:xfrm>
          <a:prstGeom prst="rect">
            <a:avLst/>
          </a:prstGeom>
          <a:noFill/>
        </p:spPr>
      </p:pic>
      <p:pic>
        <p:nvPicPr>
          <p:cNvPr id="23561" name="Picture 9" descr="http://www.hkma.org/english/cme/onlinecme/200507-sign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" cy="228600"/>
          </a:xfrm>
          <a:prstGeom prst="rect">
            <a:avLst/>
          </a:prstGeom>
          <a:noFill/>
        </p:spPr>
      </p:pic>
      <p:pic>
        <p:nvPicPr>
          <p:cNvPr id="23562" name="Picture 10" descr="http://www.hkma.org/english/cme/onlinecme/200507-sign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8125" cy="21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/>
              <a:t>Diabetes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2160240"/>
          </a:xfrm>
        </p:spPr>
        <p:txBody>
          <a:bodyPr/>
          <a:lstStyle/>
          <a:p>
            <a:r>
              <a:rPr lang="el-GR" dirty="0" smtClean="0"/>
              <a:t>Elevated blood glucose levels</a:t>
            </a:r>
          </a:p>
          <a:p>
            <a:r>
              <a:rPr lang="el-GR" dirty="0" smtClean="0"/>
              <a:t>A result of diminished insulin production or...</a:t>
            </a:r>
          </a:p>
          <a:p>
            <a:r>
              <a:rPr lang="en-GB" dirty="0" smtClean="0"/>
              <a:t>R</a:t>
            </a:r>
            <a:r>
              <a:rPr lang="el-GR" dirty="0" smtClean="0"/>
              <a:t>educed sensitivity to it.</a:t>
            </a:r>
          </a:p>
          <a:p>
            <a:r>
              <a:rPr lang="en-GB" dirty="0" smtClean="0"/>
              <a:t>C</a:t>
            </a:r>
            <a:r>
              <a:rPr lang="el-GR" dirty="0" smtClean="0"/>
              <a:t>lassified primarily into Type 1 and Type 2</a:t>
            </a:r>
            <a:endParaRPr lang="el-GR" dirty="0"/>
          </a:p>
        </p:txBody>
      </p:sp>
      <p:pic>
        <p:nvPicPr>
          <p:cNvPr id="24580" name="Picture 4" descr="http://www.abcdiabetes.co.uk/wp-content/uploads/2010/10/diagnosing_diabe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6840760" cy="315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effects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995" y="1606046"/>
            <a:ext cx="4113237" cy="450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8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Diet manipulation, low in carbohydrates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Insulin injections</a:t>
            </a:r>
          </a:p>
          <a:p>
            <a:r>
              <a:rPr lang="en-US" dirty="0" smtClean="0"/>
              <a:t>Regular eye checks</a:t>
            </a:r>
          </a:p>
          <a:p>
            <a:r>
              <a:rPr lang="en-US" dirty="0" smtClean="0"/>
              <a:t>Feet review (chiropodists / podiatrists)</a:t>
            </a:r>
          </a:p>
          <a:p>
            <a:r>
              <a:rPr lang="en-US" dirty="0" smtClean="0"/>
              <a:t>Kidney tests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15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en-US" dirty="0" smtClean="0"/>
              <a:t>100,000,000 deaths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GB" dirty="0" smtClean="0"/>
              <a:t>The </a:t>
            </a:r>
            <a:r>
              <a:rPr lang="en-GB" dirty="0"/>
              <a:t>single most important preventable risk to human health in developed </a:t>
            </a:r>
            <a:r>
              <a:rPr lang="en-GB" dirty="0" smtClean="0"/>
              <a:t>countries</a:t>
            </a:r>
          </a:p>
          <a:p>
            <a:r>
              <a:rPr lang="en-GB" dirty="0"/>
              <a:t>Second-hand smoke presents a very real health </a:t>
            </a:r>
            <a:r>
              <a:rPr lang="en-GB" dirty="0" smtClean="0"/>
              <a:t>risk (600,000 deaths </a:t>
            </a:r>
            <a:r>
              <a:rPr lang="en-GB" dirty="0"/>
              <a:t>attributed in </a:t>
            </a:r>
            <a:r>
              <a:rPr lang="en-GB" dirty="0" smtClean="0"/>
              <a:t>2004)</a:t>
            </a:r>
            <a:endParaRPr lang="en-GB" dirty="0"/>
          </a:p>
          <a:p>
            <a:r>
              <a:rPr lang="en-US" dirty="0" smtClean="0"/>
              <a:t>Smoking is an independent major risk factor for </a:t>
            </a:r>
            <a:r>
              <a:rPr lang="en-US" dirty="0" smtClean="0"/>
              <a:t>CHD</a:t>
            </a:r>
            <a:endParaRPr lang="el-GR" dirty="0" smtClean="0"/>
          </a:p>
          <a:p>
            <a:r>
              <a:rPr lang="en-GB" dirty="0" smtClean="0"/>
              <a:t>S</a:t>
            </a:r>
            <a:r>
              <a:rPr lang="el-GR" dirty="0" smtClean="0"/>
              <a:t>ix-fold increase in Myocardial infarction in women</a:t>
            </a:r>
          </a:p>
          <a:p>
            <a:r>
              <a:rPr lang="en-GB" dirty="0" smtClean="0"/>
              <a:t>T</a:t>
            </a:r>
            <a:r>
              <a:rPr lang="el-GR" dirty="0" smtClean="0"/>
              <a:t>hree- fold increase in men.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163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en-US" dirty="0" smtClean="0"/>
              <a:t>Smoking effects</a:t>
            </a:r>
            <a:endParaRPr lang="en-GB" dirty="0"/>
          </a:p>
        </p:txBody>
      </p:sp>
      <p:pic>
        <p:nvPicPr>
          <p:cNvPr id="2052" name="Picture 4" descr="File:Adverse effects of tobacco smoking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6063"/>
            <a:ext cx="4530737" cy="47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59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Coronary disease</a:t>
            </a:r>
            <a:br>
              <a:rPr lang="el-GR" dirty="0" smtClean="0"/>
            </a:br>
            <a:r>
              <a:rPr lang="el-GR" dirty="0" smtClean="0"/>
              <a:t>Manifestations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6024" y="1527048"/>
            <a:ext cx="4355976" cy="5070304"/>
          </a:xfrm>
        </p:spPr>
        <p:txBody>
          <a:bodyPr/>
          <a:lstStyle/>
          <a:p>
            <a:r>
              <a:rPr lang="el-GR" dirty="0" smtClean="0"/>
              <a:t>Can be asymptomatic (Silent)</a:t>
            </a:r>
          </a:p>
          <a:p>
            <a:r>
              <a:rPr lang="en-GB" dirty="0" smtClean="0"/>
              <a:t>I</a:t>
            </a:r>
            <a:r>
              <a:rPr lang="el-GR" dirty="0" smtClean="0"/>
              <a:t>n the stable stage symptoms present during </a:t>
            </a:r>
            <a:r>
              <a:rPr lang="el-GR" b="1" dirty="0" smtClean="0"/>
              <a:t>exertion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ngina (central chest tightness/heavyness, neck, shoulders, arms)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reathlessness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ccassionally palpitations, loss of consiousness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385742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2458616" cy="1143000"/>
          </a:xfrm>
        </p:spPr>
        <p:txBody>
          <a:bodyPr>
            <a:noAutofit/>
          </a:bodyPr>
          <a:lstStyle/>
          <a:p>
            <a:r>
              <a:rPr lang="el-GR" sz="3600" dirty="0" err="1" smtClean="0">
                <a:solidFill>
                  <a:schemeClr val="tx1"/>
                </a:solidFill>
              </a:rPr>
              <a:t>Valve</a:t>
            </a:r>
            <a:r>
              <a:rPr lang="el-GR" sz="3600" dirty="0" smtClean="0">
                <a:solidFill>
                  <a:schemeClr val="tx1"/>
                </a:solidFill>
              </a:rPr>
              <a:t> </a:t>
            </a:r>
            <a:r>
              <a:rPr lang="el-GR" sz="3600" dirty="0" err="1" smtClean="0">
                <a:solidFill>
                  <a:schemeClr val="tx1"/>
                </a:solidFill>
              </a:rPr>
              <a:t>disease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0112" y="476672"/>
            <a:ext cx="3203848" cy="1152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3600" dirty="0" smtClean="0"/>
              <a:t>Coronary artery disease</a:t>
            </a:r>
            <a:endParaRPr lang="el-GR" sz="3600" dirty="0"/>
          </a:p>
        </p:txBody>
      </p:sp>
      <p:pic>
        <p:nvPicPr>
          <p:cNvPr id="1026" name="Picture 2" descr="http://t3.gstatic.com/images?q=tbn:ANd9GcS3EAdxfTWVjg5lU4QOtRdJgEE3XKG9VTF6U7TP4uhVrgl1vpLN7-fLS13h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36912"/>
            <a:ext cx="1647825" cy="2286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479715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Electrical disturbances (Arrhythmia)</a:t>
            </a:r>
            <a:endParaRPr lang="el-G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Heart muscle problems </a:t>
            </a:r>
          </a:p>
          <a:p>
            <a:pPr algn="ctr"/>
            <a:r>
              <a:rPr lang="el-GR" sz="3600" dirty="0" smtClean="0"/>
              <a:t>(cardiomyopathy)</a:t>
            </a:r>
            <a:endParaRPr lang="el-GR" sz="3600" dirty="0"/>
          </a:p>
        </p:txBody>
      </p:sp>
      <p:sp>
        <p:nvSpPr>
          <p:cNvPr id="7" name="Right Arrow 6"/>
          <p:cNvSpPr/>
          <p:nvPr/>
        </p:nvSpPr>
        <p:spPr>
          <a:xfrm rot="13155397">
            <a:off x="1923578" y="2267957"/>
            <a:ext cx="202365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Arrow 7"/>
          <p:cNvSpPr/>
          <p:nvPr/>
        </p:nvSpPr>
        <p:spPr>
          <a:xfrm rot="8352734">
            <a:off x="1981625" y="4429506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ight Arrow 8"/>
          <p:cNvSpPr/>
          <p:nvPr/>
        </p:nvSpPr>
        <p:spPr>
          <a:xfrm rot="18955044">
            <a:off x="4740800" y="1982725"/>
            <a:ext cx="193604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ight Arrow 9"/>
          <p:cNvSpPr/>
          <p:nvPr/>
        </p:nvSpPr>
        <p:spPr>
          <a:xfrm rot="2045600">
            <a:off x="5102988" y="4348301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Coronary disease</a:t>
            </a:r>
            <a:br>
              <a:rPr lang="el-GR" dirty="0" smtClean="0"/>
            </a:br>
            <a:r>
              <a:rPr lang="el-GR" dirty="0" smtClean="0"/>
              <a:t>Manifestations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6312" cy="4572000"/>
          </a:xfrm>
        </p:spPr>
        <p:txBody>
          <a:bodyPr/>
          <a:lstStyle/>
          <a:p>
            <a:r>
              <a:rPr lang="el-GR" dirty="0" smtClean="0"/>
              <a:t>Acute coronary syndrome (Myocardial infarction)</a:t>
            </a:r>
          </a:p>
          <a:p>
            <a:r>
              <a:rPr lang="el-GR" dirty="0" smtClean="0"/>
              <a:t>Chest pain / angina at rest</a:t>
            </a:r>
          </a:p>
          <a:p>
            <a:r>
              <a:rPr lang="el-GR" dirty="0" smtClean="0"/>
              <a:t>Emergency requiring hospital care</a:t>
            </a:r>
          </a:p>
          <a:p>
            <a:r>
              <a:rPr lang="el-GR" dirty="0" smtClean="0"/>
              <a:t>May result in devestating complications</a:t>
            </a:r>
          </a:p>
          <a:p>
            <a:r>
              <a:rPr lang="el-GR" dirty="0" smtClean="0"/>
              <a:t>Specific treatment required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082" y="1809850"/>
            <a:ext cx="2732310" cy="374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Coronary artery disease Diagnosis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527048"/>
            <a:ext cx="4486272" cy="4998296"/>
          </a:xfrm>
        </p:spPr>
        <p:txBody>
          <a:bodyPr/>
          <a:lstStyle/>
          <a:p>
            <a:r>
              <a:rPr lang="el-GR" dirty="0" smtClean="0"/>
              <a:t>Anatomical assessment</a:t>
            </a:r>
          </a:p>
          <a:p>
            <a:pPr lvl="1"/>
            <a:r>
              <a:rPr lang="el-GR" dirty="0" smtClean="0"/>
              <a:t>CT coronary angiography</a:t>
            </a:r>
          </a:p>
          <a:p>
            <a:pPr lvl="1"/>
            <a:r>
              <a:rPr lang="el-GR" dirty="0" smtClean="0"/>
              <a:t>Conventional / invasive coronary angiography</a:t>
            </a:r>
          </a:p>
          <a:p>
            <a:r>
              <a:rPr lang="el-GR" dirty="0" smtClean="0"/>
              <a:t>Functional assessment tools</a:t>
            </a:r>
          </a:p>
          <a:p>
            <a:pPr lvl="1"/>
            <a:r>
              <a:rPr lang="el-GR" dirty="0" smtClean="0"/>
              <a:t>Exercise stress testing</a:t>
            </a:r>
          </a:p>
          <a:p>
            <a:pPr lvl="1"/>
            <a:r>
              <a:rPr lang="el-GR" dirty="0" smtClean="0"/>
              <a:t>Myocardial perfusion imaging</a:t>
            </a:r>
          </a:p>
          <a:p>
            <a:pPr lvl="1"/>
            <a:r>
              <a:rPr lang="el-GR" dirty="0" smtClean="0"/>
              <a:t>Stress echocardiography</a:t>
            </a:r>
          </a:p>
          <a:p>
            <a:pPr lvl="1"/>
            <a:r>
              <a:rPr lang="el-GR" dirty="0" smtClean="0"/>
              <a:t>Stress MRI</a:t>
            </a:r>
          </a:p>
          <a:p>
            <a:pPr lvl="1"/>
            <a:endParaRPr lang="el-GR" dirty="0"/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04864"/>
            <a:ext cx="450968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Coronary disease</a:t>
            </a:r>
            <a:br>
              <a:rPr lang="el-GR" dirty="0" smtClean="0"/>
            </a:br>
            <a:r>
              <a:rPr lang="el-GR" dirty="0" smtClean="0"/>
              <a:t>Treatment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Lifestyle changes</a:t>
            </a:r>
          </a:p>
          <a:p>
            <a:pPr lvl="1"/>
            <a:r>
              <a:rPr lang="en-GB" dirty="0" smtClean="0"/>
              <a:t>S</a:t>
            </a:r>
            <a:r>
              <a:rPr lang="el-GR" dirty="0" smtClean="0"/>
              <a:t>moking cessation</a:t>
            </a:r>
          </a:p>
          <a:p>
            <a:pPr lvl="1"/>
            <a:r>
              <a:rPr lang="en-GB" dirty="0" smtClean="0"/>
              <a:t>H</a:t>
            </a:r>
            <a:r>
              <a:rPr lang="el-GR" dirty="0" smtClean="0"/>
              <a:t>ealthy diet</a:t>
            </a:r>
          </a:p>
          <a:p>
            <a:pPr lvl="1"/>
            <a:r>
              <a:rPr lang="en-GB" dirty="0" smtClean="0"/>
              <a:t>R</a:t>
            </a:r>
            <a:r>
              <a:rPr lang="el-GR" dirty="0" smtClean="0"/>
              <a:t>isk factor control (Hypertension, diabetes, cholesterol)</a:t>
            </a:r>
          </a:p>
          <a:p>
            <a:pPr lvl="1"/>
            <a:r>
              <a:rPr lang="en-GB" dirty="0" smtClean="0"/>
              <a:t>R</a:t>
            </a:r>
            <a:r>
              <a:rPr lang="el-GR" dirty="0" smtClean="0"/>
              <a:t>egular exercsie (As advised by cardiologist)</a:t>
            </a:r>
          </a:p>
          <a:p>
            <a:r>
              <a:rPr lang="el-GR" dirty="0" smtClean="0"/>
              <a:t>Medications:</a:t>
            </a:r>
          </a:p>
          <a:p>
            <a:pPr lvl="1"/>
            <a:r>
              <a:rPr lang="en-GB" dirty="0" smtClean="0"/>
              <a:t>A</a:t>
            </a:r>
            <a:r>
              <a:rPr lang="el-GR" dirty="0" smtClean="0"/>
              <a:t>ntiplatelet medications (Blood thinning)</a:t>
            </a:r>
          </a:p>
          <a:p>
            <a:pPr lvl="1"/>
            <a:r>
              <a:rPr lang="el-GR" dirty="0" smtClean="0"/>
              <a:t>Anti-cholesterol medication (statins)</a:t>
            </a:r>
          </a:p>
          <a:p>
            <a:pPr lvl="1"/>
            <a:r>
              <a:rPr lang="el-GR" dirty="0" smtClean="0"/>
              <a:t>Blood pressure medications</a:t>
            </a:r>
          </a:p>
          <a:p>
            <a:pPr lvl="1"/>
            <a:r>
              <a:rPr lang="en-GB" dirty="0" smtClean="0"/>
              <a:t>A</a:t>
            </a:r>
            <a:r>
              <a:rPr lang="el-GR" dirty="0" smtClean="0"/>
              <a:t>nti-anginal medications (beta blockers, nitrates etc)</a:t>
            </a:r>
          </a:p>
          <a:p>
            <a:r>
              <a:rPr lang="el-GR" dirty="0" smtClean="0"/>
              <a:t>Mechanical revascularisation</a:t>
            </a:r>
          </a:p>
          <a:p>
            <a:pPr lvl="1"/>
            <a:r>
              <a:rPr lang="el-GR" dirty="0" smtClean="0"/>
              <a:t>Coronary angioplasty</a:t>
            </a:r>
          </a:p>
          <a:p>
            <a:pPr lvl="1"/>
            <a:r>
              <a:rPr lang="en-GB" dirty="0" smtClean="0"/>
              <a:t>C</a:t>
            </a:r>
            <a:r>
              <a:rPr lang="el-GR" dirty="0" smtClean="0"/>
              <a:t>oronary artery by-pass grafting (open heart surgery)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Coronary angiography and angioplasty</a:t>
            </a:r>
            <a:endParaRPr lang="el-GR" dirty="0"/>
          </a:p>
        </p:txBody>
      </p:sp>
      <p:pic>
        <p:nvPicPr>
          <p:cNvPr id="4098" name="Picture 2" descr="http://2.bp.blogspot.com/_Ht-eziZadhA/SvPd34ElzHI/AAAAAAAABhg/fq86ivawiAU/s400/heart_disease_s15_coronary_angi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5188812" cy="3528392"/>
          </a:xfrm>
          <a:prstGeom prst="rect">
            <a:avLst/>
          </a:prstGeom>
          <a:noFill/>
        </p:spPr>
      </p:pic>
      <p:pic>
        <p:nvPicPr>
          <p:cNvPr id="4100" name="Picture 4" descr="http://www.nhs.uk/Conditions/CoronaryAngiography/PublishingImages/Cath%20of%20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4480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Coronary angiogram</a:t>
            </a:r>
            <a:endParaRPr lang="el-GR" dirty="0"/>
          </a:p>
        </p:txBody>
      </p:sp>
      <p:pic>
        <p:nvPicPr>
          <p:cNvPr id="36866" name="Picture 2" descr="http://askdrwiki.com/mediawiki/images/thumb/1/1a/PA_Caudal_Key.jpg/300px-PA_Caudal_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536504" cy="4536504"/>
          </a:xfrm>
          <a:prstGeom prst="rect">
            <a:avLst/>
          </a:prstGeom>
          <a:noFill/>
        </p:spPr>
      </p:pic>
      <p:pic>
        <p:nvPicPr>
          <p:cNvPr id="36868" name="Picture 4" descr="http://www.aafp.org/afp/2009/1201/afp20091201p1245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62456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ethodsofhealing.com/files/2011/03/what-is-Angiograph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3840427" cy="2880320"/>
          </a:xfrm>
          <a:prstGeom prst="rect">
            <a:avLst/>
          </a:prstGeom>
          <a:noFill/>
        </p:spPr>
      </p:pic>
      <p:pic>
        <p:nvPicPr>
          <p:cNvPr id="37892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7"/>
            <a:ext cx="3719314" cy="2783851"/>
          </a:xfrm>
          <a:prstGeom prst="rect">
            <a:avLst/>
          </a:prstGeom>
          <a:noFill/>
        </p:spPr>
      </p:pic>
      <p:pic>
        <p:nvPicPr>
          <p:cNvPr id="37894" name="Picture 6" descr="http://en.citizendium.org/images/thumb/d/d0/Coronary_stent.jpg/350px-Coronary_st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4394" y="332656"/>
            <a:ext cx="3837806" cy="3147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176464" cy="3861972"/>
          </a:xfrm>
          <a:prstGeom prst="rect">
            <a:avLst/>
          </a:prstGeom>
          <a:noFill/>
        </p:spPr>
      </p:pic>
      <p:pic>
        <p:nvPicPr>
          <p:cNvPr id="38916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989" y="1844824"/>
            <a:ext cx="418049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onsultant-cardiologist.co.uk/images/uploads/newms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2320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3751312"/>
            <a:ext cx="7992888" cy="541784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002060"/>
                </a:solidFill>
              </a:rPr>
              <a:t>WWW.CARDIOLIMASSOL.COM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Thanks for your attention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Coronary artery disease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0528" y="2132856"/>
            <a:ext cx="9144000" cy="3773015"/>
          </a:xfrm>
        </p:spPr>
        <p:txBody>
          <a:bodyPr>
            <a:normAutofit/>
          </a:bodyPr>
          <a:lstStyle/>
          <a:p>
            <a:r>
              <a:rPr lang="el-GR" dirty="0" smtClean="0"/>
              <a:t>The leading cause of death in western societies</a:t>
            </a:r>
          </a:p>
          <a:p>
            <a:r>
              <a:rPr lang="el-GR" dirty="0" smtClean="0"/>
              <a:t>USA: 600,000 deaths per year</a:t>
            </a:r>
          </a:p>
          <a:p>
            <a:r>
              <a:rPr lang="el-GR" dirty="0" smtClean="0"/>
              <a:t>UK: 191,000 deaths per year</a:t>
            </a:r>
          </a:p>
          <a:p>
            <a:r>
              <a:rPr lang="el-GR" dirty="0" smtClean="0"/>
              <a:t>Europe: 2,000,000 per year</a:t>
            </a:r>
          </a:p>
          <a:p>
            <a:r>
              <a:rPr lang="el-GR" dirty="0" smtClean="0"/>
              <a:t>Significant national variation depending on lifestyle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Atherosclerotic plague progression</a:t>
            </a:r>
            <a:endParaRPr lang="el-GR" dirty="0"/>
          </a:p>
        </p:txBody>
      </p:sp>
      <p:pic>
        <p:nvPicPr>
          <p:cNvPr id="15362" name="Picture 2" descr="http://circ.ahajournals.org/content/104/3/36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5"/>
            <a:ext cx="676688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dicalmyths.files.wordpress.com/2008/07/plaque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72808" cy="570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Risk factors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8232"/>
            <a:ext cx="8229600" cy="3773016"/>
          </a:xfrm>
        </p:spPr>
        <p:txBody>
          <a:bodyPr/>
          <a:lstStyle/>
          <a:p>
            <a:r>
              <a:rPr lang="el-GR" dirty="0" smtClean="0"/>
              <a:t>Increased cholesterol levels</a:t>
            </a:r>
          </a:p>
          <a:p>
            <a:r>
              <a:rPr lang="el-GR" dirty="0" smtClean="0"/>
              <a:t>High blood pressure</a:t>
            </a:r>
          </a:p>
          <a:p>
            <a:r>
              <a:rPr lang="el-GR" dirty="0" smtClean="0"/>
              <a:t>Diabetes- high sugar levels</a:t>
            </a:r>
          </a:p>
          <a:p>
            <a:r>
              <a:rPr lang="el-GR" dirty="0" smtClean="0"/>
              <a:t>Obesity</a:t>
            </a:r>
          </a:p>
          <a:p>
            <a:r>
              <a:rPr lang="el-GR" dirty="0" smtClean="0"/>
              <a:t>Smoking</a:t>
            </a:r>
          </a:p>
          <a:p>
            <a:r>
              <a:rPr lang="el-GR" dirty="0" smtClean="0"/>
              <a:t>Family history of coronary artery disease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Cholesterol Profile</a:t>
            </a:r>
            <a:endParaRPr lang="el-GR" dirty="0"/>
          </a:p>
        </p:txBody>
      </p:sp>
      <p:pic>
        <p:nvPicPr>
          <p:cNvPr id="4" name="Content Placeholder 3" descr=".facebook_67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4624" y="1916832"/>
            <a:ext cx="2743200" cy="21717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59832" y="1744217"/>
            <a:ext cx="6048672" cy="2620887"/>
          </a:xfrm>
        </p:spPr>
        <p:txBody>
          <a:bodyPr/>
          <a:lstStyle/>
          <a:p>
            <a:r>
              <a:rPr lang="el-GR" dirty="0" smtClean="0"/>
              <a:t>LDL: «Bad» cholesterol. Increased levels associated with increased risk.</a:t>
            </a:r>
          </a:p>
          <a:p>
            <a:r>
              <a:rPr lang="el-GR" dirty="0" smtClean="0"/>
              <a:t>HDL: «Good» cholesterol. Increased levels are protective.</a:t>
            </a:r>
          </a:p>
          <a:p>
            <a:r>
              <a:rPr lang="el-GR" dirty="0" smtClean="0"/>
              <a:t>Triglycerides. Increased risk</a:t>
            </a:r>
            <a:endParaRPr lang="el-GR" dirty="0"/>
          </a:p>
        </p:txBody>
      </p:sp>
      <p:pic>
        <p:nvPicPr>
          <p:cNvPr id="19458" name="Picture 2" descr="http://www.glutathionediseasecure.com/images/ratio-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365104"/>
            <a:ext cx="5328592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High cholesterol management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l-GR" dirty="0" smtClean="0"/>
              <a:t>Low cholesterol diet</a:t>
            </a:r>
          </a:p>
          <a:p>
            <a:r>
              <a:rPr lang="en-GB" dirty="0" smtClean="0"/>
              <a:t>E</a:t>
            </a:r>
            <a:r>
              <a:rPr lang="el-GR" dirty="0" smtClean="0"/>
              <a:t>at healthy</a:t>
            </a:r>
          </a:p>
          <a:p>
            <a:r>
              <a:rPr lang="en-GB" dirty="0" smtClean="0"/>
              <a:t>E</a:t>
            </a:r>
            <a:r>
              <a:rPr lang="el-GR" dirty="0" smtClean="0"/>
              <a:t>xersice regularly</a:t>
            </a:r>
          </a:p>
          <a:p>
            <a:r>
              <a:rPr lang="en-GB" dirty="0" smtClean="0"/>
              <a:t>M</a:t>
            </a:r>
            <a:r>
              <a:rPr lang="el-GR" dirty="0" smtClean="0"/>
              <a:t>edications when indicated</a:t>
            </a:r>
          </a:p>
          <a:p>
            <a:pPr lvl="1"/>
            <a:r>
              <a:rPr lang="en-GB" dirty="0" smtClean="0"/>
              <a:t>S</a:t>
            </a:r>
            <a:r>
              <a:rPr lang="el-GR" dirty="0" smtClean="0"/>
              <a:t>tatins</a:t>
            </a:r>
          </a:p>
          <a:p>
            <a:pPr lvl="1"/>
            <a:r>
              <a:rPr lang="el-GR" dirty="0"/>
              <a:t>F</a:t>
            </a:r>
            <a:r>
              <a:rPr lang="el-GR" dirty="0" smtClean="0"/>
              <a:t>ibrates</a:t>
            </a:r>
          </a:p>
          <a:p>
            <a:pPr lvl="1"/>
            <a:r>
              <a:rPr lang="en-GB" dirty="0" smtClean="0"/>
              <a:t>E</a:t>
            </a:r>
            <a:r>
              <a:rPr lang="el-GR" dirty="0" smtClean="0"/>
              <a:t>zetimibe</a:t>
            </a:r>
          </a:p>
          <a:p>
            <a:pPr lvl="1"/>
            <a:r>
              <a:rPr lang="el-GR" dirty="0" smtClean="0"/>
              <a:t>Niacin</a:t>
            </a:r>
          </a:p>
          <a:p>
            <a:pPr lvl="1"/>
            <a:r>
              <a:rPr lang="en-GB" dirty="0" smtClean="0"/>
              <a:t>N</a:t>
            </a:r>
            <a:r>
              <a:rPr lang="el-GR" dirty="0" smtClean="0"/>
              <a:t>icotinic acid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/>
              <a:t>Hypertension</a:t>
            </a:r>
            <a:endParaRPr lang="el-GR" dirty="0"/>
          </a:p>
        </p:txBody>
      </p:sp>
      <p:pic>
        <p:nvPicPr>
          <p:cNvPr id="9" name="Content Placeholder 8" descr=".facebook_67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7891"/>
            <a:ext cx="4349850" cy="4025365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9992" y="2204864"/>
            <a:ext cx="4644008" cy="2692895"/>
          </a:xfrm>
        </p:spPr>
        <p:txBody>
          <a:bodyPr/>
          <a:lstStyle/>
          <a:p>
            <a:r>
              <a:rPr lang="el-GR" dirty="0" smtClean="0"/>
              <a:t>PERSISTENT elevation</a:t>
            </a:r>
          </a:p>
          <a:p>
            <a:r>
              <a:rPr lang="el-GR" dirty="0" smtClean="0"/>
              <a:t>Diagnosis need monitoring</a:t>
            </a:r>
          </a:p>
          <a:p>
            <a:r>
              <a:rPr lang="el-GR" dirty="0" smtClean="0"/>
              <a:t>Serial measurments </a:t>
            </a:r>
          </a:p>
          <a:p>
            <a:r>
              <a:rPr lang="el-GR" dirty="0" smtClean="0"/>
              <a:t>Treatment is individualised</a:t>
            </a:r>
          </a:p>
          <a:p>
            <a:r>
              <a:rPr lang="el-GR" dirty="0" smtClean="0"/>
              <a:t>Several medications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487</TotalTime>
  <Words>462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Heart Disease</vt:lpstr>
      <vt:lpstr>Valve disease</vt:lpstr>
      <vt:lpstr>Coronary artery disease</vt:lpstr>
      <vt:lpstr>Atherosclerotic plague progression</vt:lpstr>
      <vt:lpstr>Slide 5</vt:lpstr>
      <vt:lpstr>Risk factors</vt:lpstr>
      <vt:lpstr>Cholesterol Profile</vt:lpstr>
      <vt:lpstr>High cholesterol management</vt:lpstr>
      <vt:lpstr>Hypertension</vt:lpstr>
      <vt:lpstr>Hypertension diagnosis Ambulatory 24 hour blood pressure monitor</vt:lpstr>
      <vt:lpstr>Hypertension prevalence</vt:lpstr>
      <vt:lpstr>Hypertension grades</vt:lpstr>
      <vt:lpstr>Hypertension treatment criteria</vt:lpstr>
      <vt:lpstr>Diabetes</vt:lpstr>
      <vt:lpstr>Diabetes effects</vt:lpstr>
      <vt:lpstr>Diabetes treatment</vt:lpstr>
      <vt:lpstr>Smoking</vt:lpstr>
      <vt:lpstr>Smoking effects</vt:lpstr>
      <vt:lpstr>Coronary disease Manifestations</vt:lpstr>
      <vt:lpstr>Coronary disease Manifestations</vt:lpstr>
      <vt:lpstr>Coronary artery disease Diagnosis</vt:lpstr>
      <vt:lpstr>Coronary disease Treatment</vt:lpstr>
      <vt:lpstr>Coronary angiography and angioplasty</vt:lpstr>
      <vt:lpstr>Coronary angiogram</vt:lpstr>
      <vt:lpstr>Slide 25</vt:lpstr>
      <vt:lpstr>Slide 26</vt:lpstr>
      <vt:lpstr>Slide 27</vt:lpstr>
      <vt:lpstr>Thanks for your attention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Disease</dc:title>
  <dc:creator>CardioLimassol</dc:creator>
  <cp:lastModifiedBy>CardioLimassol</cp:lastModifiedBy>
  <cp:revision>100</cp:revision>
  <dcterms:created xsi:type="dcterms:W3CDTF">2012-11-26T18:20:48Z</dcterms:created>
  <dcterms:modified xsi:type="dcterms:W3CDTF">2012-11-27T17:01:32Z</dcterms:modified>
</cp:coreProperties>
</file>